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317" r:id="rId3"/>
    <p:sldId id="325" r:id="rId4"/>
    <p:sldId id="326" r:id="rId5"/>
    <p:sldId id="327" r:id="rId6"/>
    <p:sldId id="328" r:id="rId7"/>
    <p:sldId id="329"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593D"/>
    <a:srgbClr val="C7A383"/>
    <a:srgbClr val="BA987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61510" autoAdjust="0"/>
  </p:normalViewPr>
  <p:slideViewPr>
    <p:cSldViewPr snapToGrid="0">
      <p:cViewPr varScale="1">
        <p:scale>
          <a:sx n="40" d="100"/>
          <a:sy n="40" d="100"/>
        </p:scale>
        <p:origin x="48" y="144"/>
      </p:cViewPr>
      <p:guideLst/>
    </p:cSldViewPr>
  </p:slideViewPr>
  <p:notesTextViewPr>
    <p:cViewPr>
      <p:scale>
        <a:sx n="1" d="1"/>
        <a:sy n="1" d="1"/>
      </p:scale>
      <p:origin x="0" y="-117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jpe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A"/>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B8A467-8641-42EB-89B0-6811DCA09B22}" type="datetimeFigureOut">
              <a:rPr lang="fr-CA" smtClean="0"/>
              <a:t>2018-07-24</a:t>
            </a:fld>
            <a:endParaRPr lang="fr-CA"/>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A"/>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A"/>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B8B03-DA6D-4409-817F-37A35A179B30}" type="slidenum">
              <a:rPr lang="fr-CA" smtClean="0"/>
              <a:t>‹N°›</a:t>
            </a:fld>
            <a:endParaRPr lang="fr-CA"/>
          </a:p>
        </p:txBody>
      </p:sp>
    </p:spTree>
    <p:extLst>
      <p:ext uri="{BB962C8B-B14F-4D97-AF65-F5344CB8AC3E}">
        <p14:creationId xmlns:p14="http://schemas.microsoft.com/office/powerpoint/2010/main" val="3698373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Que feriez-vous si vous saviez à l’avance lesquels de vos clients vont faire défaut de paiement?</a:t>
            </a:r>
          </a:p>
          <a:p>
            <a:r>
              <a:rPr lang="fr-CA" dirty="0"/>
              <a:t>Je vous présente aujourd’hui le modèle de prédiction </a:t>
            </a:r>
            <a:r>
              <a:rPr lang="fr-CA" i="1" dirty="0" err="1"/>
              <a:t>Helloworld</a:t>
            </a:r>
            <a:r>
              <a:rPr lang="fr-CA" dirty="0"/>
              <a:t>. En choisissant </a:t>
            </a:r>
            <a:r>
              <a:rPr lang="fr-CA" i="1" dirty="0" err="1"/>
              <a:t>Helloworld</a:t>
            </a:r>
            <a:r>
              <a:rPr lang="fr-CA" dirty="0"/>
              <a:t>, vous allez pouvoir mettre en place des actions préventives qui vont vous faire économiser des millions de dollars et améliorer la satisfaction de vos membres.</a:t>
            </a:r>
          </a:p>
          <a:p>
            <a:r>
              <a:rPr lang="fr-CA" dirty="0"/>
              <a:t>Ma présentation se décline en trois points :</a:t>
            </a:r>
          </a:p>
          <a:p>
            <a:pPr marL="228600" indent="-228600">
              <a:buAutoNum type="arabicPeriod"/>
            </a:pPr>
            <a:r>
              <a:rPr lang="fr-CA" dirty="0"/>
              <a:t>La solution </a:t>
            </a:r>
            <a:r>
              <a:rPr lang="fr-CA" i="1" dirty="0" err="1"/>
              <a:t>Helloworld</a:t>
            </a:r>
            <a:r>
              <a:rPr lang="fr-CA" dirty="0"/>
              <a:t> est performante et permet de prendre des actions concrètes pour réduire vos coûts</a:t>
            </a:r>
          </a:p>
          <a:p>
            <a:pPr marL="228600" indent="-228600">
              <a:buAutoNum type="arabicPeriod"/>
            </a:pPr>
            <a:r>
              <a:rPr lang="fr-CA" dirty="0"/>
              <a:t>Ce n’est pas le fruit du hasard</a:t>
            </a:r>
          </a:p>
          <a:p>
            <a:pPr marL="228600" indent="-228600">
              <a:buAutoNum type="arabicPeriod"/>
            </a:pPr>
            <a:r>
              <a:rPr lang="fr-CA" dirty="0"/>
              <a:t>Elle est simple et peu couteuse à implanter</a:t>
            </a:r>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2</a:t>
            </a:fld>
            <a:endParaRPr lang="fr-CA"/>
          </a:p>
        </p:txBody>
      </p:sp>
    </p:spTree>
    <p:extLst>
      <p:ext uri="{BB962C8B-B14F-4D97-AF65-F5344CB8AC3E}">
        <p14:creationId xmlns:p14="http://schemas.microsoft.com/office/powerpoint/2010/main" val="2455720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Pour évaluer la performance du modèle et ses avantages économiques, j’ai trié les 11900 observations de l’échantillon en fonction de la probabilité prédite de défaut de paiement par le modèle </a:t>
            </a:r>
            <a:r>
              <a:rPr lang="fr-CA" dirty="0" err="1"/>
              <a:t>Helloworld</a:t>
            </a:r>
            <a:r>
              <a:rPr lang="fr-CA" dirty="0"/>
              <a:t> de la moins élevée à la plus élevée. Ensuite, j’ai créé 20 groupes de 595 personnes pour lesquelles j’ai calculé la probabilité prédite moyenne et le pourcentage de défaut observé. Et c’est ce que vous pouvez observer sur le lift chart de cette diapositive.</a:t>
            </a:r>
          </a:p>
          <a:p>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dirty="0"/>
              <a:t>On remarque que pour le groupe le plus à risque de défaut de paiement, le modèle prédit que </a:t>
            </a:r>
            <a:r>
              <a:rPr lang="fr-CA" b="1" dirty="0">
                <a:solidFill>
                  <a:srgbClr val="C00000"/>
                </a:solidFill>
              </a:rPr>
              <a:t>90</a:t>
            </a:r>
            <a:r>
              <a:rPr lang="fr-CA" dirty="0"/>
              <a:t>% de ce groupe sera en défaut de paiement. Et le taux réel observé est bien de 90,6%.    Le modèle a donc une bonne précision en plus de sa bonne capacité à trier les risques.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dirty="0"/>
              <a:t>Lors de son dernier relevé</a:t>
            </a:r>
            <a:r>
              <a:rPr lang="fr-CA"/>
              <a:t>, ce </a:t>
            </a:r>
            <a:r>
              <a:rPr lang="fr-CA" dirty="0"/>
              <a:t>groupe devait collectivement 3M$ et disposait d’une capacité d’emprunt supplémentaire de 68 000$.</a:t>
            </a:r>
          </a:p>
          <a:p>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dirty="0"/>
              <a:t> Une telle certitude incite à l’action.  Vous pourriez mettre en place des actions préventives pour réduire les probabilités de défaut ainsi que les montants d’argent impliqués. Par exemple, vous pourriez réduire la limite de crédit afin de ne pas prêter d’argent supplémentaire. Vous pourriez aussi accompagner ces personnes en leur proposant des produits plus appropriés comme une marge de crédit à plus faible taux d’intérêt ou en leur offrant des formations personnalisées afin de réduire la probabilité de défaut de paiement.</a:t>
            </a:r>
          </a:p>
          <a:p>
            <a:endParaRPr lang="fr-CA" dirty="0"/>
          </a:p>
          <a:p>
            <a:r>
              <a:rPr lang="fr-CA" dirty="0"/>
              <a:t>Le défaut de paiement est une situation stressante. Aider vos membres à ne pas se trouver dans cette situation, c’est pertinent.</a:t>
            </a:r>
          </a:p>
          <a:p>
            <a:endParaRPr lang="fr-CA" dirty="0"/>
          </a:p>
          <a:p>
            <a:r>
              <a:rPr lang="fr-CA" dirty="0"/>
              <a:t>En supposant que notre échantillon soit  représentatif, pour vos 5M de membres, ce sont 250 000 membres qui sont à risque élevé de défaut de paiement. Ces membres auraient emprunté collectivement un milliard deux cent millions $ et auraient une capacité d’emprunt supplémentaire de 34 millions.</a:t>
            </a:r>
          </a:p>
          <a:p>
            <a:endParaRPr lang="fr-CA" dirty="0"/>
          </a:p>
          <a:p>
            <a:endParaRPr lang="fr-CA" dirty="0"/>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3</a:t>
            </a:fld>
            <a:endParaRPr lang="fr-CA"/>
          </a:p>
        </p:txBody>
      </p:sp>
    </p:spTree>
    <p:extLst>
      <p:ext uri="{BB962C8B-B14F-4D97-AF65-F5344CB8AC3E}">
        <p14:creationId xmlns:p14="http://schemas.microsoft.com/office/powerpoint/2010/main" val="3456322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La performance du modèle n’est pas le fruit du hasard. Elle repose sur  trois facteurs de succès :</a:t>
            </a:r>
          </a:p>
          <a:p>
            <a:pPr marL="171450" indent="-171450">
              <a:buFont typeface="Arial" panose="020B0604020202020204" pitchFamily="34" charset="0"/>
              <a:buChar char="•"/>
            </a:pPr>
            <a:r>
              <a:rPr lang="fr-CA" dirty="0"/>
              <a:t>Le pré-traitement des données</a:t>
            </a:r>
          </a:p>
          <a:p>
            <a:pPr marL="171450" indent="-171450">
              <a:buFont typeface="Arial" panose="020B0604020202020204" pitchFamily="34" charset="0"/>
              <a:buChar char="•"/>
            </a:pPr>
            <a:r>
              <a:rPr lang="fr-CA" dirty="0"/>
              <a:t>La méthode simple mais non simpliste</a:t>
            </a:r>
          </a:p>
          <a:p>
            <a:pPr marL="171450" indent="-171450">
              <a:buFont typeface="Arial" panose="020B0604020202020204" pitchFamily="34" charset="0"/>
              <a:buChar char="•"/>
            </a:pPr>
            <a:r>
              <a:rPr lang="fr-CA" dirty="0"/>
              <a:t>La validation rigoureuse des résultats</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Nous avons tenté d’extraire un maximum d’information lors de la phase de pré-traitement des données et nous croyons d’ailleurs que c’est véritablement ce pré-traitement qui explique la performance de notre modèle.  Nous avons ainsi créé plus de 800 variables.  La variable la plus prédictive était évidemment le taux d’endettement, mais nous avons aussi créé des variables dérivées telle que la tendance dans l’évolution de ce taux  Nous nous sommes aussi intéressés au pourcentage du solde qui était remboursé dans les 30 jours.  Est-ce que la personne rembourse rubis sur l’ongle ou bien elle fait seulement les paiements minimaux?  Quelle est la tendance?  A-t-elle plus de difficulté récemment?     Nous nous sommes aussi intéressés aux données de transactions.  Est-ce que les transactions sont régulières au chapitre du montant total et de la géographie d’un trimestre à l’autre?  Est-ce que la personne semble avoir déménagé?</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Le modèle n’a pas terminé d’apprendre.  Son pouvoir prédictif augmentera certainement lorsqu’il sera entraîné sur des millions de personnes.</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La méthode de modélisation utilisée est très simple.  Nous entraînons simplement un modèle </a:t>
            </a:r>
            <a:r>
              <a:rPr lang="fr-CA" dirty="0" err="1"/>
              <a:t>XGBoost</a:t>
            </a:r>
            <a:r>
              <a:rPr lang="fr-CA" dirty="0"/>
              <a:t> sur toutes les données et obtenons les probabilités prédites de défaut.    Cette opération est répétée 10 fois et nous faisons la moyenne des 10 probabilités prédites obtenues afin de réduire la part du hasard dans nos prédictions.</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Ce n’est pas par dépit que nous avons utilisé cette méthode simple.  Nous avons aussi testé d’autres approches, telles que des réseaux de neurones, des régressions logistiques et  d’autres algorithmes de gradient </a:t>
            </a:r>
            <a:r>
              <a:rPr lang="fr-CA" dirty="0" err="1"/>
              <a:t>boosting</a:t>
            </a:r>
            <a:r>
              <a:rPr lang="fr-CA" dirty="0"/>
              <a:t> comme le </a:t>
            </a:r>
            <a:r>
              <a:rPr lang="fr-CA" dirty="0" err="1"/>
              <a:t>lightgbm</a:t>
            </a:r>
            <a:r>
              <a:rPr lang="fr-CA" dirty="0"/>
              <a:t>.  Nous avons aussi essayé de combiner ces approches en effectuant divers combinaisons de </a:t>
            </a:r>
            <a:r>
              <a:rPr lang="fr-CA" dirty="0" err="1"/>
              <a:t>stacking</a:t>
            </a:r>
            <a:r>
              <a:rPr lang="fr-CA" dirty="0"/>
              <a:t> ou d’ensemble.  Cela augmentait la complexité du modèle sans améliorer sa performance, alors nous avons décidé de conserver l’approche la plus simple.</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Finalement, nous avons validé la performance prédictive de notre modèle sur de nouvelles données avec une validation croisée à 10 </a:t>
            </a:r>
            <a:r>
              <a:rPr lang="fr-CA" dirty="0" err="1"/>
              <a:t>folds</a:t>
            </a:r>
            <a:r>
              <a:rPr lang="fr-CA" dirty="0"/>
              <a:t>.   Si nous avions disposé de plus de temps, nous recommanderions d’effectuer un 10-fold répété.</a:t>
            </a:r>
          </a:p>
          <a:p>
            <a:pPr marL="0" indent="0">
              <a:buFont typeface="Arial" panose="020B0604020202020204" pitchFamily="34" charset="0"/>
              <a:buNone/>
            </a:pPr>
            <a:endParaRPr lang="fr-CA" dirty="0"/>
          </a:p>
          <a:p>
            <a:pPr marL="0" indent="0">
              <a:buFont typeface="Arial" panose="020B0604020202020204" pitchFamily="34" charset="0"/>
              <a:buNone/>
            </a:pPr>
            <a:endParaRPr lang="fr-CA" dirty="0"/>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4</a:t>
            </a:fld>
            <a:endParaRPr lang="fr-CA"/>
          </a:p>
        </p:txBody>
      </p:sp>
    </p:spTree>
    <p:extLst>
      <p:ext uri="{BB962C8B-B14F-4D97-AF65-F5344CB8AC3E}">
        <p14:creationId xmlns:p14="http://schemas.microsoft.com/office/powerpoint/2010/main" val="3087738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Nous avons vu que le modèle offre une performance prédictive exceptionnelle et que cette dernière repose sur une approche rigoureuse.  La dernière bonne nouvelle est que l’implantation de notre solution est simple et peu coûteuse.</a:t>
            </a:r>
          </a:p>
          <a:p>
            <a:endParaRPr lang="fr-CA" dirty="0"/>
          </a:p>
          <a:p>
            <a:r>
              <a:rPr lang="fr-CA" dirty="0"/>
              <a:t>Nous avons considéré deux scénarios.  Le premier scénario, celui de la </a:t>
            </a:r>
            <a:r>
              <a:rPr lang="fr-CA" i="1" dirty="0"/>
              <a:t>quick </a:t>
            </a:r>
            <a:r>
              <a:rPr lang="fr-CA" i="1" dirty="0" err="1"/>
              <a:t>win</a:t>
            </a:r>
            <a:r>
              <a:rPr lang="fr-CA" i="1" dirty="0"/>
              <a:t>, </a:t>
            </a:r>
            <a:r>
              <a:rPr lang="fr-CA" i="0" dirty="0"/>
              <a:t>consiste en un modèle hors-ligne qui serait exécuté la nuit et permettrait de mettre à jour la probabilité de défaut une fois par mois lorsque les relevés de facturations sont émis.  Le deuxième scénarios, celui de la </a:t>
            </a:r>
            <a:r>
              <a:rPr lang="fr-CA" i="1" dirty="0"/>
              <a:t>big </a:t>
            </a:r>
            <a:r>
              <a:rPr lang="fr-CA" i="1" dirty="0" err="1"/>
              <a:t>win</a:t>
            </a:r>
            <a:r>
              <a:rPr lang="fr-CA" i="1" dirty="0"/>
              <a:t>, </a:t>
            </a:r>
            <a:r>
              <a:rPr lang="fr-CA" i="0" dirty="0"/>
              <a:t> consiste en un modèle en ligne où les probabilités de défaut seraient mises à jour en temps réel à chaque fois qu’une nouvelle transaction serait effectuée.</a:t>
            </a:r>
          </a:p>
          <a:p>
            <a:endParaRPr lang="fr-CA" i="0" dirty="0"/>
          </a:p>
          <a:p>
            <a:r>
              <a:rPr lang="fr-CA" i="0" dirty="0"/>
              <a:t>Nous allons détailler aujourd’hui le scénario de la </a:t>
            </a:r>
            <a:r>
              <a:rPr lang="fr-CA" i="1" dirty="0"/>
              <a:t>quick </a:t>
            </a:r>
            <a:r>
              <a:rPr lang="fr-CA" i="1" dirty="0" err="1"/>
              <a:t>win</a:t>
            </a:r>
            <a:r>
              <a:rPr lang="fr-CA" i="1" dirty="0"/>
              <a:t>.  </a:t>
            </a:r>
            <a:r>
              <a:rPr lang="fr-CA" dirty="0"/>
              <a:t>L’implantation se fait en trois étapes.</a:t>
            </a:r>
          </a:p>
          <a:p>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dirty="0"/>
              <a:t>La première étape est de créer des bases de données auxquelles le script pourra se connecter la nuit afin de prédire les probabilités de défaut et les inscrire dans une nouvelle base de données.  Comme vous nous avez déjà fourni les données requises pour le concours, nous croyons que 5 jours-personnes seront suffisants.</a:t>
            </a:r>
          </a:p>
          <a:p>
            <a:endParaRPr lang="fr-CA" dirty="0"/>
          </a:p>
          <a:p>
            <a:r>
              <a:rPr lang="fr-CA" dirty="0"/>
              <a:t>La seconde étape est de retravailler le script actuel, un prototype,  afin qu’il soit de qualité production.   Il faudra aussi ré-entraîner le modèle sur tous les membres Desjardins, déterminer quels sont les nouveaux hyperparamètres optimaux et valider la performance du modèle.  20 jours-personnes suffiront. </a:t>
            </a:r>
          </a:p>
          <a:p>
            <a:endParaRPr lang="fr-CA" dirty="0"/>
          </a:p>
          <a:p>
            <a:r>
              <a:rPr lang="fr-CA" dirty="0"/>
              <a:t>Finalement, il faudra procéder à de l’assurance qualité afin de s’assurer que tous fonctionne tel que prévu et de façon stable.  Cette étape nécessitera 5 jours-personnes. </a:t>
            </a:r>
          </a:p>
          <a:p>
            <a:endParaRPr lang="fr-CA" dirty="0"/>
          </a:p>
          <a:p>
            <a:r>
              <a:rPr lang="fr-CA" dirty="0"/>
              <a:t>En supposant un coût de 1000$ dollars par jour-personne, le coût total sera de 30 000$ </a:t>
            </a:r>
          </a:p>
          <a:p>
            <a:r>
              <a:rPr lang="fr-CA" dirty="0"/>
              <a:t>Notre solution peut être combinée au modèle qui est déjà en place chez Desjardins. Il suffirait de rajouter la probabilité de défaut prédite par votre modèle actuel comme variable explicative lors de l’entraînement du </a:t>
            </a:r>
            <a:r>
              <a:rPr lang="fr-CA" dirty="0" err="1"/>
              <a:t>XGBoost</a:t>
            </a:r>
            <a:r>
              <a:rPr lang="fr-CA" dirty="0"/>
              <a:t>.</a:t>
            </a:r>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5</a:t>
            </a:fld>
            <a:endParaRPr lang="fr-CA"/>
          </a:p>
        </p:txBody>
      </p:sp>
    </p:spTree>
    <p:extLst>
      <p:ext uri="{BB962C8B-B14F-4D97-AF65-F5344CB8AC3E}">
        <p14:creationId xmlns:p14="http://schemas.microsoft.com/office/powerpoint/2010/main" val="1164875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Comme je vous l’ai dit au début de la présentation, l’adoption de la solution </a:t>
            </a:r>
            <a:r>
              <a:rPr lang="fr-CA" dirty="0" err="1"/>
              <a:t>HelloWorld</a:t>
            </a:r>
            <a:r>
              <a:rPr lang="fr-CA" dirty="0"/>
              <a:t> va permettre à Desjardins d’économiser des millions de dollars et de contribuer au bien-être de ses membres.      Notre modèle offre des prédictions sur lesquelles il est possible de prendre des actions concrètes, sa performance n’est pas le fruit du hasard et il est simple et peu coûteux à implanter.</a:t>
            </a:r>
          </a:p>
          <a:p>
            <a:endParaRPr lang="fr-CA" dirty="0"/>
          </a:p>
          <a:p>
            <a:r>
              <a:rPr lang="fr-CA" dirty="0"/>
              <a:t>Nous voulons faire affaire avec vous et implanter ce modèle chez Desjardins.  Merci de votre attention.</a:t>
            </a:r>
          </a:p>
          <a:p>
            <a:endParaRPr lang="fr-CA" dirty="0"/>
          </a:p>
          <a:p>
            <a:endParaRPr lang="fr-CA" dirty="0"/>
          </a:p>
          <a:p>
            <a:endParaRPr lang="fr-CA" dirty="0"/>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6</a:t>
            </a:fld>
            <a:endParaRPr lang="fr-CA"/>
          </a:p>
        </p:txBody>
      </p:sp>
    </p:spTree>
    <p:extLst>
      <p:ext uri="{BB962C8B-B14F-4D97-AF65-F5344CB8AC3E}">
        <p14:creationId xmlns:p14="http://schemas.microsoft.com/office/powerpoint/2010/main" val="2131068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A" dirty="0"/>
          </a:p>
        </p:txBody>
      </p:sp>
      <p:sp>
        <p:nvSpPr>
          <p:cNvPr id="4" name="Espace réservé du numéro de diapositive 3"/>
          <p:cNvSpPr>
            <a:spLocks noGrp="1"/>
          </p:cNvSpPr>
          <p:nvPr>
            <p:ph type="sldNum" sz="quarter" idx="10"/>
          </p:nvPr>
        </p:nvSpPr>
        <p:spPr/>
        <p:txBody>
          <a:bodyPr/>
          <a:lstStyle/>
          <a:p>
            <a:fld id="{576B8B03-DA6D-4409-817F-37A35A179B30}" type="slidenum">
              <a:rPr lang="fr-CA" smtClean="0"/>
              <a:t>7</a:t>
            </a:fld>
            <a:endParaRPr lang="fr-CA"/>
          </a:p>
        </p:txBody>
      </p:sp>
    </p:spTree>
    <p:extLst>
      <p:ext uri="{BB962C8B-B14F-4D97-AF65-F5344CB8AC3E}">
        <p14:creationId xmlns:p14="http://schemas.microsoft.com/office/powerpoint/2010/main" val="1282074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782EF5-58E9-4E04-BF64-5A7F66D2B914}"/>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CA"/>
          </a:p>
        </p:txBody>
      </p:sp>
      <p:sp>
        <p:nvSpPr>
          <p:cNvPr id="3" name="Sous-titre 2">
            <a:extLst>
              <a:ext uri="{FF2B5EF4-FFF2-40B4-BE49-F238E27FC236}">
                <a16:creationId xmlns:a16="http://schemas.microsoft.com/office/drawing/2014/main" id="{5D625A7B-1FA7-4600-B295-BB07BEFAB7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CA"/>
          </a:p>
        </p:txBody>
      </p:sp>
      <p:sp>
        <p:nvSpPr>
          <p:cNvPr id="4" name="Espace réservé de la date 3">
            <a:extLst>
              <a:ext uri="{FF2B5EF4-FFF2-40B4-BE49-F238E27FC236}">
                <a16:creationId xmlns:a16="http://schemas.microsoft.com/office/drawing/2014/main" id="{22D1BFF0-25FD-4EC0-BB21-58337874BDF1}"/>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8B83EAC4-A0FD-4E6E-92FC-CDE2F980A70E}"/>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6965A4D0-699B-446D-B801-CA29660656BF}"/>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3020824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9F039B-B8AB-4367-9FD0-145AF99DD20A}"/>
              </a:ext>
            </a:extLst>
          </p:cNvPr>
          <p:cNvSpPr>
            <a:spLocks noGrp="1"/>
          </p:cNvSpPr>
          <p:nvPr>
            <p:ph type="title"/>
          </p:nvPr>
        </p:nvSpPr>
        <p:spPr/>
        <p:txBody>
          <a:bodyPr/>
          <a:lstStyle/>
          <a:p>
            <a:r>
              <a:rPr lang="fr-FR"/>
              <a:t>Modifiez le style du titre</a:t>
            </a:r>
            <a:endParaRPr lang="fr-CA"/>
          </a:p>
        </p:txBody>
      </p:sp>
      <p:sp>
        <p:nvSpPr>
          <p:cNvPr id="3" name="Espace réservé du texte vertical 2">
            <a:extLst>
              <a:ext uri="{FF2B5EF4-FFF2-40B4-BE49-F238E27FC236}">
                <a16:creationId xmlns:a16="http://schemas.microsoft.com/office/drawing/2014/main" id="{50C93724-52B8-4B5D-A55B-4900793D9644}"/>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266789E4-31B4-4C7E-B1C9-94C453CB85EE}"/>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BB370364-3BCA-46D0-923E-1F4660402D4B}"/>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141011BF-862C-48E1-9DF3-7F2FE8BB04E0}"/>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2435397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0DE13505-A1BE-44C4-BFB1-528307C75755}"/>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CA"/>
          </a:p>
        </p:txBody>
      </p:sp>
      <p:sp>
        <p:nvSpPr>
          <p:cNvPr id="3" name="Espace réservé du texte vertical 2">
            <a:extLst>
              <a:ext uri="{FF2B5EF4-FFF2-40B4-BE49-F238E27FC236}">
                <a16:creationId xmlns:a16="http://schemas.microsoft.com/office/drawing/2014/main" id="{C601C39F-499D-402D-BBE7-0EB1BFA3827F}"/>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B62A3B22-AB23-4372-8D19-CE9448B1849F}"/>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C4AE45C7-FA3D-4FA6-9207-BA96B8101C16}"/>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713B8314-E773-4EF5-A099-AD9CA292E56B}"/>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07280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BF37D8-1950-4C86-AD0C-CBE1591CC355}"/>
              </a:ext>
            </a:extLst>
          </p:cNvPr>
          <p:cNvSpPr>
            <a:spLocks noGrp="1"/>
          </p:cNvSpPr>
          <p:nvPr>
            <p:ph type="title"/>
          </p:nvPr>
        </p:nvSpPr>
        <p:spPr/>
        <p:txBody>
          <a:bodyPr/>
          <a:lstStyle/>
          <a:p>
            <a:r>
              <a:rPr lang="fr-FR"/>
              <a:t>Modifiez le style du titre</a:t>
            </a:r>
            <a:endParaRPr lang="fr-CA"/>
          </a:p>
        </p:txBody>
      </p:sp>
      <p:sp>
        <p:nvSpPr>
          <p:cNvPr id="3" name="Espace réservé du contenu 2">
            <a:extLst>
              <a:ext uri="{FF2B5EF4-FFF2-40B4-BE49-F238E27FC236}">
                <a16:creationId xmlns:a16="http://schemas.microsoft.com/office/drawing/2014/main" id="{A7C51517-07C4-4F61-A660-F401A0052E93}"/>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535B21BD-39F3-4AC0-A772-629D28E17CEC}"/>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E90EC3B6-7A18-4FE0-BAE3-69B0293CBAE5}"/>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1E420F9C-4A3E-4DD9-BBA9-9D59C80403AA}"/>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3382160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DDD5B6-E91B-4867-ADEC-CC48FC5F009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CA"/>
          </a:p>
        </p:txBody>
      </p:sp>
      <p:sp>
        <p:nvSpPr>
          <p:cNvPr id="3" name="Espace réservé du texte 2">
            <a:extLst>
              <a:ext uri="{FF2B5EF4-FFF2-40B4-BE49-F238E27FC236}">
                <a16:creationId xmlns:a16="http://schemas.microsoft.com/office/drawing/2014/main" id="{F9F94F5F-D3B2-4C34-9A49-E33BCE4FCC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6BD93434-9F6A-46C0-BAD9-C5D132F7FC9C}"/>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866ECE75-BBAE-44D9-BDA2-51B48F362F66}"/>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8461A0EF-5C66-4C78-AB4C-E623676CBA36}"/>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05828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75E697-F488-4056-821D-0F981E203FA6}"/>
              </a:ext>
            </a:extLst>
          </p:cNvPr>
          <p:cNvSpPr>
            <a:spLocks noGrp="1"/>
          </p:cNvSpPr>
          <p:nvPr>
            <p:ph type="title"/>
          </p:nvPr>
        </p:nvSpPr>
        <p:spPr/>
        <p:txBody>
          <a:bodyPr/>
          <a:lstStyle/>
          <a:p>
            <a:r>
              <a:rPr lang="fr-FR"/>
              <a:t>Modifiez le style du titre</a:t>
            </a:r>
            <a:endParaRPr lang="fr-CA"/>
          </a:p>
        </p:txBody>
      </p:sp>
      <p:sp>
        <p:nvSpPr>
          <p:cNvPr id="3" name="Espace réservé du contenu 2">
            <a:extLst>
              <a:ext uri="{FF2B5EF4-FFF2-40B4-BE49-F238E27FC236}">
                <a16:creationId xmlns:a16="http://schemas.microsoft.com/office/drawing/2014/main" id="{9565E8C6-61E2-43A5-8143-901CD0B95F39}"/>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u contenu 3">
            <a:extLst>
              <a:ext uri="{FF2B5EF4-FFF2-40B4-BE49-F238E27FC236}">
                <a16:creationId xmlns:a16="http://schemas.microsoft.com/office/drawing/2014/main" id="{D74488FA-CDA1-429B-8DE6-FC1B2AC94DD3}"/>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5" name="Espace réservé de la date 4">
            <a:extLst>
              <a:ext uri="{FF2B5EF4-FFF2-40B4-BE49-F238E27FC236}">
                <a16:creationId xmlns:a16="http://schemas.microsoft.com/office/drawing/2014/main" id="{8F0A2EA1-1F9D-46C6-B342-DACDB0BF2721}"/>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6" name="Espace réservé du pied de page 5">
            <a:extLst>
              <a:ext uri="{FF2B5EF4-FFF2-40B4-BE49-F238E27FC236}">
                <a16:creationId xmlns:a16="http://schemas.microsoft.com/office/drawing/2014/main" id="{7EAB0BF0-FC8C-4C03-8E3D-A7A8FF1C2A7C}"/>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7B13E2E5-7FFF-49AA-ACC8-BD53A5898F8E}"/>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2351541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1B7273-11CA-4278-AACB-32BD8C9B9EEC}"/>
              </a:ext>
            </a:extLst>
          </p:cNvPr>
          <p:cNvSpPr>
            <a:spLocks noGrp="1"/>
          </p:cNvSpPr>
          <p:nvPr>
            <p:ph type="title"/>
          </p:nvPr>
        </p:nvSpPr>
        <p:spPr>
          <a:xfrm>
            <a:off x="839788" y="365125"/>
            <a:ext cx="10515600" cy="1325563"/>
          </a:xfrm>
        </p:spPr>
        <p:txBody>
          <a:bodyPr/>
          <a:lstStyle/>
          <a:p>
            <a:r>
              <a:rPr lang="fr-FR"/>
              <a:t>Modifiez le style du titre</a:t>
            </a:r>
            <a:endParaRPr lang="fr-CA"/>
          </a:p>
        </p:txBody>
      </p:sp>
      <p:sp>
        <p:nvSpPr>
          <p:cNvPr id="3" name="Espace réservé du texte 2">
            <a:extLst>
              <a:ext uri="{FF2B5EF4-FFF2-40B4-BE49-F238E27FC236}">
                <a16:creationId xmlns:a16="http://schemas.microsoft.com/office/drawing/2014/main" id="{5B48B097-B8A8-44DD-8488-E34EFCE27D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B6F6AB46-397A-4203-A615-A0F87069202C}"/>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5" name="Espace réservé du texte 4">
            <a:extLst>
              <a:ext uri="{FF2B5EF4-FFF2-40B4-BE49-F238E27FC236}">
                <a16:creationId xmlns:a16="http://schemas.microsoft.com/office/drawing/2014/main" id="{1E220941-9E61-4033-81E3-C117B40D7D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50654AFD-810F-4627-BF47-2A745375C49B}"/>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7" name="Espace réservé de la date 6">
            <a:extLst>
              <a:ext uri="{FF2B5EF4-FFF2-40B4-BE49-F238E27FC236}">
                <a16:creationId xmlns:a16="http://schemas.microsoft.com/office/drawing/2014/main" id="{0FB71FB4-274C-4DA7-AD1B-692D0743D47E}"/>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8" name="Espace réservé du pied de page 7">
            <a:extLst>
              <a:ext uri="{FF2B5EF4-FFF2-40B4-BE49-F238E27FC236}">
                <a16:creationId xmlns:a16="http://schemas.microsoft.com/office/drawing/2014/main" id="{03C457C8-95F5-4834-94FC-9CBD8F3218A6}"/>
              </a:ext>
            </a:extLst>
          </p:cNvPr>
          <p:cNvSpPr>
            <a:spLocks noGrp="1"/>
          </p:cNvSpPr>
          <p:nvPr>
            <p:ph type="ftr" sz="quarter" idx="11"/>
          </p:nvPr>
        </p:nvSpPr>
        <p:spPr/>
        <p:txBody>
          <a:bodyPr/>
          <a:lstStyle/>
          <a:p>
            <a:endParaRPr lang="fr-CA"/>
          </a:p>
        </p:txBody>
      </p:sp>
      <p:sp>
        <p:nvSpPr>
          <p:cNvPr id="9" name="Espace réservé du numéro de diapositive 8">
            <a:extLst>
              <a:ext uri="{FF2B5EF4-FFF2-40B4-BE49-F238E27FC236}">
                <a16:creationId xmlns:a16="http://schemas.microsoft.com/office/drawing/2014/main" id="{562096C7-5ED7-4887-BAA8-AFFD55EB6ECD}"/>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840808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2325160-340F-4D8E-AA33-3D691B54CF96}"/>
              </a:ext>
            </a:extLst>
          </p:cNvPr>
          <p:cNvSpPr>
            <a:spLocks noGrp="1"/>
          </p:cNvSpPr>
          <p:nvPr>
            <p:ph type="title"/>
          </p:nvPr>
        </p:nvSpPr>
        <p:spPr/>
        <p:txBody>
          <a:bodyPr/>
          <a:lstStyle/>
          <a:p>
            <a:r>
              <a:rPr lang="fr-FR"/>
              <a:t>Modifiez le style du titre</a:t>
            </a:r>
            <a:endParaRPr lang="fr-CA"/>
          </a:p>
        </p:txBody>
      </p:sp>
      <p:sp>
        <p:nvSpPr>
          <p:cNvPr id="3" name="Espace réservé de la date 2">
            <a:extLst>
              <a:ext uri="{FF2B5EF4-FFF2-40B4-BE49-F238E27FC236}">
                <a16:creationId xmlns:a16="http://schemas.microsoft.com/office/drawing/2014/main" id="{8EF14F01-44A8-4983-B9E8-7522B89246BE}"/>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4" name="Espace réservé du pied de page 3">
            <a:extLst>
              <a:ext uri="{FF2B5EF4-FFF2-40B4-BE49-F238E27FC236}">
                <a16:creationId xmlns:a16="http://schemas.microsoft.com/office/drawing/2014/main" id="{7B404DA6-2D23-47CF-A0B7-395135355154}"/>
              </a:ext>
            </a:extLst>
          </p:cNvPr>
          <p:cNvSpPr>
            <a:spLocks noGrp="1"/>
          </p:cNvSpPr>
          <p:nvPr>
            <p:ph type="ftr" sz="quarter" idx="11"/>
          </p:nvPr>
        </p:nvSpPr>
        <p:spPr/>
        <p:txBody>
          <a:bodyPr/>
          <a:lstStyle/>
          <a:p>
            <a:endParaRPr lang="fr-CA"/>
          </a:p>
        </p:txBody>
      </p:sp>
      <p:sp>
        <p:nvSpPr>
          <p:cNvPr id="5" name="Espace réservé du numéro de diapositive 4">
            <a:extLst>
              <a:ext uri="{FF2B5EF4-FFF2-40B4-BE49-F238E27FC236}">
                <a16:creationId xmlns:a16="http://schemas.microsoft.com/office/drawing/2014/main" id="{509B2CFC-E883-4C31-B96C-8C4F5409AF32}"/>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742927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FE667F75-8D8B-404D-9B0C-050ECEFF8D0E}"/>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3" name="Espace réservé du pied de page 2">
            <a:extLst>
              <a:ext uri="{FF2B5EF4-FFF2-40B4-BE49-F238E27FC236}">
                <a16:creationId xmlns:a16="http://schemas.microsoft.com/office/drawing/2014/main" id="{CC2F7E89-74EC-4290-B701-82BD31589BCB}"/>
              </a:ext>
            </a:extLst>
          </p:cNvPr>
          <p:cNvSpPr>
            <a:spLocks noGrp="1"/>
          </p:cNvSpPr>
          <p:nvPr>
            <p:ph type="ftr" sz="quarter" idx="11"/>
          </p:nvPr>
        </p:nvSpPr>
        <p:spPr/>
        <p:txBody>
          <a:bodyPr/>
          <a:lstStyle/>
          <a:p>
            <a:endParaRPr lang="fr-CA"/>
          </a:p>
        </p:txBody>
      </p:sp>
      <p:sp>
        <p:nvSpPr>
          <p:cNvPr id="4" name="Espace réservé du numéro de diapositive 3">
            <a:extLst>
              <a:ext uri="{FF2B5EF4-FFF2-40B4-BE49-F238E27FC236}">
                <a16:creationId xmlns:a16="http://schemas.microsoft.com/office/drawing/2014/main" id="{B55C169D-67F7-4F42-B4E5-1C39F08FBC47}"/>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077438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947ADA2-F1BE-4D2A-B6B3-A299B2F6B09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CA"/>
          </a:p>
        </p:txBody>
      </p:sp>
      <p:sp>
        <p:nvSpPr>
          <p:cNvPr id="3" name="Espace réservé du contenu 2">
            <a:extLst>
              <a:ext uri="{FF2B5EF4-FFF2-40B4-BE49-F238E27FC236}">
                <a16:creationId xmlns:a16="http://schemas.microsoft.com/office/drawing/2014/main" id="{8613C0A3-DACA-46AD-B3E7-2FC44860B7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u texte 3">
            <a:extLst>
              <a:ext uri="{FF2B5EF4-FFF2-40B4-BE49-F238E27FC236}">
                <a16:creationId xmlns:a16="http://schemas.microsoft.com/office/drawing/2014/main" id="{844C5CCB-55BD-4F03-8C3D-DE7C8175C6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47A8D94E-4E84-4AFF-8886-95CDF6F450D4}"/>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6" name="Espace réservé du pied de page 5">
            <a:extLst>
              <a:ext uri="{FF2B5EF4-FFF2-40B4-BE49-F238E27FC236}">
                <a16:creationId xmlns:a16="http://schemas.microsoft.com/office/drawing/2014/main" id="{13AE2DB5-1A3E-44D9-9076-BA9F173C89D5}"/>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145FF2CC-5989-47B2-A1E8-BB483714098E}"/>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3846639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6D36C3-8BA8-4DC8-A468-8F402DAABEF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CA"/>
          </a:p>
        </p:txBody>
      </p:sp>
      <p:sp>
        <p:nvSpPr>
          <p:cNvPr id="3" name="Espace réservé pour une image  2">
            <a:extLst>
              <a:ext uri="{FF2B5EF4-FFF2-40B4-BE49-F238E27FC236}">
                <a16:creationId xmlns:a16="http://schemas.microsoft.com/office/drawing/2014/main" id="{01CCB629-00BC-4DB1-8644-6E504D72CA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CA"/>
          </a:p>
        </p:txBody>
      </p:sp>
      <p:sp>
        <p:nvSpPr>
          <p:cNvPr id="4" name="Espace réservé du texte 3">
            <a:extLst>
              <a:ext uri="{FF2B5EF4-FFF2-40B4-BE49-F238E27FC236}">
                <a16:creationId xmlns:a16="http://schemas.microsoft.com/office/drawing/2014/main" id="{5AB023C0-C222-4481-A3F4-5D68172070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4AD989F4-3465-4FF8-84E5-F53DC350CE43}"/>
              </a:ext>
            </a:extLst>
          </p:cNvPr>
          <p:cNvSpPr>
            <a:spLocks noGrp="1"/>
          </p:cNvSpPr>
          <p:nvPr>
            <p:ph type="dt" sz="half" idx="10"/>
          </p:nvPr>
        </p:nvSpPr>
        <p:spPr/>
        <p:txBody>
          <a:bodyPr/>
          <a:lstStyle/>
          <a:p>
            <a:fld id="{2456F416-C7D1-48D2-8BCC-83B5CED7FDD7}" type="datetimeFigureOut">
              <a:rPr lang="fr-CA" smtClean="0"/>
              <a:t>2018-07-24</a:t>
            </a:fld>
            <a:endParaRPr lang="fr-CA"/>
          </a:p>
        </p:txBody>
      </p:sp>
      <p:sp>
        <p:nvSpPr>
          <p:cNvPr id="6" name="Espace réservé du pied de page 5">
            <a:extLst>
              <a:ext uri="{FF2B5EF4-FFF2-40B4-BE49-F238E27FC236}">
                <a16:creationId xmlns:a16="http://schemas.microsoft.com/office/drawing/2014/main" id="{6D9E509A-E801-4C25-97B3-104252569DB0}"/>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76A5278B-1600-418D-80BF-B66329874004}"/>
              </a:ext>
            </a:extLst>
          </p:cNvPr>
          <p:cNvSpPr>
            <a:spLocks noGrp="1"/>
          </p:cNvSpPr>
          <p:nvPr>
            <p:ph type="sldNum" sz="quarter" idx="12"/>
          </p:nvPr>
        </p:nvSpPr>
        <p:spPr/>
        <p:txBody>
          <a:bodyPr/>
          <a:lstStyle/>
          <a:p>
            <a:fld id="{2EE4DCF0-6FC9-4EAB-9B67-3D8B60267F80}" type="slidenum">
              <a:rPr lang="fr-CA" smtClean="0"/>
              <a:t>‹N°›</a:t>
            </a:fld>
            <a:endParaRPr lang="fr-CA"/>
          </a:p>
        </p:txBody>
      </p:sp>
    </p:spTree>
    <p:extLst>
      <p:ext uri="{BB962C8B-B14F-4D97-AF65-F5344CB8AC3E}">
        <p14:creationId xmlns:p14="http://schemas.microsoft.com/office/powerpoint/2010/main" val="1877809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A9D7D66-FB97-4FDF-A56E-222C1719C2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CA"/>
          </a:p>
        </p:txBody>
      </p:sp>
      <p:sp>
        <p:nvSpPr>
          <p:cNvPr id="3" name="Espace réservé du texte 2">
            <a:extLst>
              <a:ext uri="{FF2B5EF4-FFF2-40B4-BE49-F238E27FC236}">
                <a16:creationId xmlns:a16="http://schemas.microsoft.com/office/drawing/2014/main" id="{ED15E8AA-6CE8-48C4-A923-D5FD43DBFA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A"/>
          </a:p>
        </p:txBody>
      </p:sp>
      <p:sp>
        <p:nvSpPr>
          <p:cNvPr id="4" name="Espace réservé de la date 3">
            <a:extLst>
              <a:ext uri="{FF2B5EF4-FFF2-40B4-BE49-F238E27FC236}">
                <a16:creationId xmlns:a16="http://schemas.microsoft.com/office/drawing/2014/main" id="{80392753-8746-40F2-9868-D0ED6865AE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56F416-C7D1-48D2-8BCC-83B5CED7FDD7}" type="datetimeFigureOut">
              <a:rPr lang="fr-CA" smtClean="0"/>
              <a:t>2018-07-24</a:t>
            </a:fld>
            <a:endParaRPr lang="fr-CA"/>
          </a:p>
        </p:txBody>
      </p:sp>
      <p:sp>
        <p:nvSpPr>
          <p:cNvPr id="5" name="Espace réservé du pied de page 4">
            <a:extLst>
              <a:ext uri="{FF2B5EF4-FFF2-40B4-BE49-F238E27FC236}">
                <a16:creationId xmlns:a16="http://schemas.microsoft.com/office/drawing/2014/main" id="{77ECCAF6-E920-4A64-9C9D-EA68805672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CA"/>
          </a:p>
        </p:txBody>
      </p:sp>
      <p:sp>
        <p:nvSpPr>
          <p:cNvPr id="6" name="Espace réservé du numéro de diapositive 5">
            <a:extLst>
              <a:ext uri="{FF2B5EF4-FFF2-40B4-BE49-F238E27FC236}">
                <a16:creationId xmlns:a16="http://schemas.microsoft.com/office/drawing/2014/main" id="{367C7BDF-0A03-4EE5-B257-172E31ED27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E4DCF0-6FC9-4EAB-9B67-3D8B60267F80}" type="slidenum">
              <a:rPr lang="fr-CA" smtClean="0"/>
              <a:t>‹N°›</a:t>
            </a:fld>
            <a:endParaRPr lang="fr-CA"/>
          </a:p>
        </p:txBody>
      </p:sp>
    </p:spTree>
    <p:extLst>
      <p:ext uri="{BB962C8B-B14F-4D97-AF65-F5344CB8AC3E}">
        <p14:creationId xmlns:p14="http://schemas.microsoft.com/office/powerpoint/2010/main" val="20957214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AE08BFA9-75E4-8E40-9632-2FF506B1C0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age 4">
            <a:extLst>
              <a:ext uri="{FF2B5EF4-FFF2-40B4-BE49-F238E27FC236}">
                <a16:creationId xmlns:a16="http://schemas.microsoft.com/office/drawing/2014/main" id="{FF41FEA8-8D0D-436B-9015-9F70EC117CF9}"/>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21587" r="3650" b="24567"/>
          <a:stretch/>
        </p:blipFill>
        <p:spPr>
          <a:xfrm>
            <a:off x="9323614" y="236765"/>
            <a:ext cx="2637063" cy="4474028"/>
          </a:xfrm>
          <a:prstGeom prst="rect">
            <a:avLst/>
          </a:prstGeom>
        </p:spPr>
      </p:pic>
      <p:pic>
        <p:nvPicPr>
          <p:cNvPr id="7" name="Image 4">
            <a:extLst>
              <a:ext uri="{FF2B5EF4-FFF2-40B4-BE49-F238E27FC236}">
                <a16:creationId xmlns:a16="http://schemas.microsoft.com/office/drawing/2014/main" id="{D1AECD2E-B9DE-473F-A12F-C39900E8EF15}"/>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21587" r="3650" b="24567"/>
          <a:stretch/>
        </p:blipFill>
        <p:spPr>
          <a:xfrm>
            <a:off x="7043057" y="236765"/>
            <a:ext cx="2637063" cy="4474028"/>
          </a:xfrm>
          <a:prstGeom prst="rect">
            <a:avLst/>
          </a:prstGeom>
        </p:spPr>
      </p:pic>
      <p:pic>
        <p:nvPicPr>
          <p:cNvPr id="8" name="Image 4">
            <a:extLst>
              <a:ext uri="{FF2B5EF4-FFF2-40B4-BE49-F238E27FC236}">
                <a16:creationId xmlns:a16="http://schemas.microsoft.com/office/drawing/2014/main" id="{EF5C36BB-4835-4540-817A-95D6EB5325D1}"/>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21587" r="3650" b="24567"/>
          <a:stretch/>
        </p:blipFill>
        <p:spPr>
          <a:xfrm>
            <a:off x="4566557" y="236765"/>
            <a:ext cx="2637063" cy="4474028"/>
          </a:xfrm>
          <a:prstGeom prst="rect">
            <a:avLst/>
          </a:prstGeom>
        </p:spPr>
      </p:pic>
      <p:pic>
        <p:nvPicPr>
          <p:cNvPr id="9" name="Image 4">
            <a:extLst>
              <a:ext uri="{FF2B5EF4-FFF2-40B4-BE49-F238E27FC236}">
                <a16:creationId xmlns:a16="http://schemas.microsoft.com/office/drawing/2014/main" id="{3B20F05E-9E76-4FD8-B4C0-507DE39D3D32}"/>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21587" r="3650" b="24567"/>
          <a:stretch/>
        </p:blipFill>
        <p:spPr>
          <a:xfrm>
            <a:off x="2286000" y="236765"/>
            <a:ext cx="2637063" cy="4474028"/>
          </a:xfrm>
          <a:prstGeom prst="rect">
            <a:avLst/>
          </a:prstGeom>
        </p:spPr>
      </p:pic>
      <p:pic>
        <p:nvPicPr>
          <p:cNvPr id="10" name="Image 4">
            <a:extLst>
              <a:ext uri="{FF2B5EF4-FFF2-40B4-BE49-F238E27FC236}">
                <a16:creationId xmlns:a16="http://schemas.microsoft.com/office/drawing/2014/main" id="{17603C6E-D09E-495E-87EF-A52198360566}"/>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21587" r="3650" b="24567"/>
          <a:stretch/>
        </p:blipFill>
        <p:spPr>
          <a:xfrm>
            <a:off x="231323" y="236765"/>
            <a:ext cx="2637063" cy="4474028"/>
          </a:xfrm>
          <a:prstGeom prst="rect">
            <a:avLst/>
          </a:prstGeom>
        </p:spPr>
      </p:pic>
      <p:pic>
        <p:nvPicPr>
          <p:cNvPr id="11" name="Image 4">
            <a:extLst>
              <a:ext uri="{FF2B5EF4-FFF2-40B4-BE49-F238E27FC236}">
                <a16:creationId xmlns:a16="http://schemas.microsoft.com/office/drawing/2014/main" id="{9EBBA90E-09AD-41F9-9272-E768C2A93FB1}"/>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5382986" y="3381455"/>
            <a:ext cx="2637063" cy="1940379"/>
          </a:xfrm>
          <a:prstGeom prst="rect">
            <a:avLst/>
          </a:prstGeom>
        </p:spPr>
      </p:pic>
      <p:pic>
        <p:nvPicPr>
          <p:cNvPr id="12" name="Image 4">
            <a:extLst>
              <a:ext uri="{FF2B5EF4-FFF2-40B4-BE49-F238E27FC236}">
                <a16:creationId xmlns:a16="http://schemas.microsoft.com/office/drawing/2014/main" id="{03E80CFC-8B38-445F-9DEA-42CF65C5238B}"/>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2967718" y="3462645"/>
            <a:ext cx="2637063" cy="1940379"/>
          </a:xfrm>
          <a:prstGeom prst="rect">
            <a:avLst/>
          </a:prstGeom>
        </p:spPr>
      </p:pic>
      <p:pic>
        <p:nvPicPr>
          <p:cNvPr id="13" name="Image 4">
            <a:extLst>
              <a:ext uri="{FF2B5EF4-FFF2-40B4-BE49-F238E27FC236}">
                <a16:creationId xmlns:a16="http://schemas.microsoft.com/office/drawing/2014/main" id="{2A3CBEE6-4A16-4219-A4E2-5CF1095BDF62}"/>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219758" y="4695858"/>
            <a:ext cx="2637063" cy="1940379"/>
          </a:xfrm>
          <a:prstGeom prst="rect">
            <a:avLst/>
          </a:prstGeom>
        </p:spPr>
      </p:pic>
      <p:pic>
        <p:nvPicPr>
          <p:cNvPr id="14" name="Image 4">
            <a:extLst>
              <a:ext uri="{FF2B5EF4-FFF2-40B4-BE49-F238E27FC236}">
                <a16:creationId xmlns:a16="http://schemas.microsoft.com/office/drawing/2014/main" id="{5E3D9F3C-8947-49D0-A78B-1ED0F088958B}"/>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2540454" y="4703326"/>
            <a:ext cx="2637063" cy="1940379"/>
          </a:xfrm>
          <a:prstGeom prst="rect">
            <a:avLst/>
          </a:prstGeom>
        </p:spPr>
      </p:pic>
      <p:pic>
        <p:nvPicPr>
          <p:cNvPr id="15" name="Image 4">
            <a:extLst>
              <a:ext uri="{FF2B5EF4-FFF2-40B4-BE49-F238E27FC236}">
                <a16:creationId xmlns:a16="http://schemas.microsoft.com/office/drawing/2014/main" id="{B8F392AC-7C53-41A9-893B-12F002FC89E9}"/>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5138738" y="4695857"/>
            <a:ext cx="2637063" cy="1940379"/>
          </a:xfrm>
          <a:prstGeom prst="rect">
            <a:avLst/>
          </a:prstGeom>
        </p:spPr>
      </p:pic>
      <p:pic>
        <p:nvPicPr>
          <p:cNvPr id="16" name="Image 4">
            <a:extLst>
              <a:ext uri="{FF2B5EF4-FFF2-40B4-BE49-F238E27FC236}">
                <a16:creationId xmlns:a16="http://schemas.microsoft.com/office/drawing/2014/main" id="{D5AD2500-4279-473B-91DE-96922446D546}"/>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7760834" y="4695856"/>
            <a:ext cx="2637063" cy="1940379"/>
          </a:xfrm>
          <a:prstGeom prst="rect">
            <a:avLst/>
          </a:prstGeom>
        </p:spPr>
      </p:pic>
      <p:pic>
        <p:nvPicPr>
          <p:cNvPr id="17" name="Image 4">
            <a:extLst>
              <a:ext uri="{FF2B5EF4-FFF2-40B4-BE49-F238E27FC236}">
                <a16:creationId xmlns:a16="http://schemas.microsoft.com/office/drawing/2014/main" id="{0D1BD988-3CA1-4E41-BD0F-6688E1A598CE}"/>
              </a:ext>
            </a:extLst>
          </p:cNvPr>
          <p:cNvPicPr>
            <a:picLocks noChangeAspect="1"/>
          </p:cNvPicPr>
          <p:nvPr/>
        </p:nvPicPr>
        <p:blipFill rotWithShape="1">
          <a:blip r:embed="rId2">
            <a:extLst>
              <a:ext uri="{28A0092B-C50C-407E-A947-70E740481C1C}">
                <a14:useLocalDpi xmlns:a14="http://schemas.microsoft.com/office/drawing/2010/main" val="0"/>
              </a:ext>
            </a:extLst>
          </a:blip>
          <a:srcRect l="69643" t="52080" r="3650" b="24567"/>
          <a:stretch/>
        </p:blipFill>
        <p:spPr>
          <a:xfrm>
            <a:off x="9332459" y="4680856"/>
            <a:ext cx="2637063" cy="1940379"/>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1524000" y="5427333"/>
            <a:ext cx="9144000" cy="477430"/>
          </a:xfrm>
        </p:spPr>
        <p:txBody>
          <a:bodyPr>
            <a:normAutofit fontScale="90000"/>
          </a:bodyPr>
          <a:lstStyle/>
          <a:p>
            <a:r>
              <a:rPr lang="fr-CA" sz="4000" dirty="0">
                <a:solidFill>
                  <a:schemeClr val="bg1"/>
                </a:solidFill>
                <a:latin typeface="Arial" panose="020B0604020202020204" pitchFamily="34" charset="0"/>
                <a:cs typeface="Arial" panose="020B0604020202020204" pitchFamily="34" charset="0"/>
              </a:rPr>
              <a:t>Data Cup 2018</a:t>
            </a:r>
            <a:endParaRPr lang="fr-FR" sz="4000" dirty="0">
              <a:solidFill>
                <a:schemeClr val="bg1"/>
              </a:solidFill>
              <a:latin typeface="Arial" panose="020B0604020202020204" pitchFamily="34" charset="0"/>
              <a:cs typeface="Arial" panose="020B0604020202020204" pitchFamily="34" charset="0"/>
            </a:endParaRPr>
          </a:p>
        </p:txBody>
      </p:sp>
      <p:sp>
        <p:nvSpPr>
          <p:cNvPr id="3" name="Sous-titre 2">
            <a:extLst>
              <a:ext uri="{FF2B5EF4-FFF2-40B4-BE49-F238E27FC236}">
                <a16:creationId xmlns:a16="http://schemas.microsoft.com/office/drawing/2014/main" id="{850F5A3F-DD66-DA48-AC89-20D8B8AA5B89}"/>
              </a:ext>
            </a:extLst>
          </p:cNvPr>
          <p:cNvSpPr>
            <a:spLocks noGrp="1"/>
          </p:cNvSpPr>
          <p:nvPr>
            <p:ph type="subTitle" idx="1"/>
          </p:nvPr>
        </p:nvSpPr>
        <p:spPr>
          <a:xfrm>
            <a:off x="1524000" y="5985953"/>
            <a:ext cx="9144000" cy="395428"/>
          </a:xfrm>
        </p:spPr>
        <p:txBody>
          <a:bodyPr>
            <a:normAutofit/>
          </a:bodyPr>
          <a:lstStyle/>
          <a:p>
            <a:r>
              <a:rPr lang="fr-CA" sz="1800" dirty="0">
                <a:solidFill>
                  <a:schemeClr val="bg1"/>
                </a:solidFill>
                <a:latin typeface="Arial" panose="020B0604020202020204" pitchFamily="34" charset="0"/>
                <a:cs typeface="Arial" panose="020B0604020202020204" pitchFamily="34" charset="0"/>
              </a:rPr>
              <a:t>Simon </a:t>
            </a:r>
            <a:r>
              <a:rPr lang="fr-CA" sz="1800" dirty="0" err="1">
                <a:solidFill>
                  <a:schemeClr val="bg1"/>
                </a:solidFill>
                <a:latin typeface="Arial" panose="020B0604020202020204" pitchFamily="34" charset="0"/>
                <a:cs typeface="Arial" panose="020B0604020202020204" pitchFamily="34" charset="0"/>
              </a:rPr>
              <a:t>Coulombe</a:t>
            </a:r>
            <a:r>
              <a:rPr lang="fr-CA" sz="1800" dirty="0">
                <a:solidFill>
                  <a:schemeClr val="bg1"/>
                </a:solidFill>
                <a:latin typeface="Arial" panose="020B0604020202020204" pitchFamily="34" charset="0"/>
                <a:cs typeface="Arial" panose="020B0604020202020204" pitchFamily="34" charset="0"/>
              </a:rPr>
              <a:t> #</a:t>
            </a:r>
            <a:r>
              <a:rPr lang="fr-CA" sz="1800" dirty="0" err="1">
                <a:solidFill>
                  <a:schemeClr val="bg1"/>
                </a:solidFill>
                <a:latin typeface="Arial" panose="020B0604020202020204" pitchFamily="34" charset="0"/>
                <a:cs typeface="Arial" panose="020B0604020202020204" pitchFamily="34" charset="0"/>
              </a:rPr>
              <a:t>HelloWorld</a:t>
            </a:r>
            <a:r>
              <a:rPr lang="fr-CA" sz="1800" dirty="0">
                <a:solidFill>
                  <a:schemeClr val="bg1"/>
                </a:solidFill>
                <a:latin typeface="Arial" panose="020B0604020202020204" pitchFamily="34" charset="0"/>
                <a:cs typeface="Arial" panose="020B0604020202020204" pitchFamily="34" charset="0"/>
              </a:rPr>
              <a:t> - 24 juillet 2018</a:t>
            </a:r>
            <a:endParaRPr lang="fr-FR" sz="1800" dirty="0">
              <a:solidFill>
                <a:schemeClr val="bg1"/>
              </a:solidFill>
              <a:latin typeface="Arial" panose="020B0604020202020204" pitchFamily="34" charset="0"/>
              <a:cs typeface="Arial" panose="020B0604020202020204" pitchFamily="34" charset="0"/>
            </a:endParaRPr>
          </a:p>
        </p:txBody>
      </p:sp>
      <p:pic>
        <p:nvPicPr>
          <p:cNvPr id="2052" name="Picture 4" descr="RÃ©sultats de recherche d'images pour Â«Â hello worldÂ Â»">
            <a:extLst>
              <a:ext uri="{FF2B5EF4-FFF2-40B4-BE49-F238E27FC236}">
                <a16:creationId xmlns:a16="http://schemas.microsoft.com/office/drawing/2014/main" id="{88B2961B-FDDE-4460-BAD2-D47EAC16F1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5209" y="1454976"/>
            <a:ext cx="2857500" cy="28575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088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4462E60E-2636-4A45-8CCB-90B3743BC3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625785" y="644260"/>
            <a:ext cx="5831659" cy="674742"/>
          </a:xfrm>
        </p:spPr>
        <p:txBody>
          <a:bodyPr>
            <a:noAutofit/>
          </a:bodyPr>
          <a:lstStyle/>
          <a:p>
            <a:pPr algn="l"/>
            <a:r>
              <a:rPr lang="fr-CA" sz="4400" dirty="0">
                <a:latin typeface="Arial" panose="020B0604020202020204" pitchFamily="34" charset="0"/>
                <a:cs typeface="Arial" panose="020B0604020202020204" pitchFamily="34" charset="0"/>
              </a:rPr>
              <a:t>Sommaire</a:t>
            </a:r>
            <a:endParaRPr lang="fr-FR" sz="4400" dirty="0">
              <a:latin typeface="Arial" panose="020B0604020202020204" pitchFamily="34" charset="0"/>
              <a:cs typeface="Arial" panose="020B0604020202020204" pitchFamily="34" charset="0"/>
            </a:endParaRPr>
          </a:p>
        </p:txBody>
      </p:sp>
      <p:sp>
        <p:nvSpPr>
          <p:cNvPr id="3" name="Sous-titre 2">
            <a:extLst>
              <a:ext uri="{FF2B5EF4-FFF2-40B4-BE49-F238E27FC236}">
                <a16:creationId xmlns:a16="http://schemas.microsoft.com/office/drawing/2014/main" id="{850F5A3F-DD66-DA48-AC89-20D8B8AA5B89}"/>
              </a:ext>
            </a:extLst>
          </p:cNvPr>
          <p:cNvSpPr>
            <a:spLocks noGrp="1"/>
          </p:cNvSpPr>
          <p:nvPr>
            <p:ph type="subTitle" idx="1"/>
          </p:nvPr>
        </p:nvSpPr>
        <p:spPr>
          <a:xfrm>
            <a:off x="754454" y="1696133"/>
            <a:ext cx="6385290" cy="2597960"/>
          </a:xfrm>
        </p:spPr>
        <p:txBody>
          <a:bodyPr>
            <a:noAutofit/>
          </a:bodyPr>
          <a:lstStyle/>
          <a:p>
            <a:pPr marL="342900" lvl="0" indent="-342900" algn="l">
              <a:spcBef>
                <a:spcPts val="600"/>
              </a:spcBef>
              <a:buAutoNum type="arabicPeriod"/>
            </a:pPr>
            <a:endParaRPr lang="fr-CA" dirty="0"/>
          </a:p>
          <a:p>
            <a:pPr marL="342900" lvl="0" indent="-342900" algn="l">
              <a:spcBef>
                <a:spcPts val="600"/>
              </a:spcBef>
              <a:buAutoNum type="arabicPeriod"/>
            </a:pPr>
            <a:endParaRPr lang="fr-CA" dirty="0"/>
          </a:p>
          <a:p>
            <a:pPr marL="342900" lvl="0" indent="-342900" algn="l">
              <a:spcBef>
                <a:spcPts val="600"/>
              </a:spcBef>
              <a:buAutoNum type="arabicPeriod"/>
            </a:pPr>
            <a:r>
              <a:rPr lang="fr-CA" i="1" dirty="0" err="1"/>
              <a:t>Helloworld</a:t>
            </a:r>
            <a:r>
              <a:rPr lang="fr-CA" dirty="0"/>
              <a:t> permet des actions ciblées</a:t>
            </a:r>
          </a:p>
          <a:p>
            <a:pPr marL="342900" lvl="0" indent="-342900" algn="l">
              <a:spcBef>
                <a:spcPts val="600"/>
              </a:spcBef>
              <a:buAutoNum type="arabicPeriod"/>
            </a:pPr>
            <a:r>
              <a:rPr lang="fr-CA" dirty="0"/>
              <a:t>Sa performance n’est pas le fruit du hasard</a:t>
            </a:r>
          </a:p>
          <a:p>
            <a:pPr marL="342900" lvl="0" indent="-342900" algn="l">
              <a:spcBef>
                <a:spcPts val="600"/>
              </a:spcBef>
              <a:buAutoNum type="arabicPeriod"/>
            </a:pPr>
            <a:r>
              <a:rPr lang="fr-CA" dirty="0"/>
              <a:t>…Et il est simple et peu coûteux à implanter</a:t>
            </a:r>
          </a:p>
          <a:p>
            <a:pPr algn="l"/>
            <a:endParaRPr lang="fr-FR" dirty="0">
              <a:latin typeface="Arial" panose="020B0604020202020204" pitchFamily="34" charset="0"/>
              <a:cs typeface="Arial" panose="020B0604020202020204" pitchFamily="34" charset="0"/>
            </a:endParaRPr>
          </a:p>
        </p:txBody>
      </p:sp>
      <p:pic>
        <p:nvPicPr>
          <p:cNvPr id="7" name="Image 5">
            <a:extLst>
              <a:ext uri="{FF2B5EF4-FFF2-40B4-BE49-F238E27FC236}">
                <a16:creationId xmlns:a16="http://schemas.microsoft.com/office/drawing/2014/main" id="{4902DAC5-6800-40CD-B28C-4E9C51B7FBD6}"/>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50495" y="412378"/>
            <a:ext cx="5202374" cy="231882"/>
          </a:xfrm>
          <a:prstGeom prst="rect">
            <a:avLst/>
          </a:prstGeom>
        </p:spPr>
      </p:pic>
      <p:pic>
        <p:nvPicPr>
          <p:cNvPr id="9" name="Image 5">
            <a:extLst>
              <a:ext uri="{FF2B5EF4-FFF2-40B4-BE49-F238E27FC236}">
                <a16:creationId xmlns:a16="http://schemas.microsoft.com/office/drawing/2014/main" id="{84638F26-9A18-4C4D-BD31-717A4AE49234}"/>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603250"/>
            <a:ext cx="5202374" cy="231882"/>
          </a:xfrm>
          <a:prstGeom prst="rect">
            <a:avLst/>
          </a:prstGeom>
        </p:spPr>
      </p:pic>
      <p:pic>
        <p:nvPicPr>
          <p:cNvPr id="10" name="Image 5">
            <a:extLst>
              <a:ext uri="{FF2B5EF4-FFF2-40B4-BE49-F238E27FC236}">
                <a16:creationId xmlns:a16="http://schemas.microsoft.com/office/drawing/2014/main" id="{4A7D61DB-AE40-4329-B48D-9028BDEBC64D}"/>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20015" y="778060"/>
            <a:ext cx="5202374" cy="231882"/>
          </a:xfrm>
          <a:prstGeom prst="rect">
            <a:avLst/>
          </a:prstGeom>
        </p:spPr>
      </p:pic>
      <p:pic>
        <p:nvPicPr>
          <p:cNvPr id="11" name="Image 5">
            <a:extLst>
              <a:ext uri="{FF2B5EF4-FFF2-40B4-BE49-F238E27FC236}">
                <a16:creationId xmlns:a16="http://schemas.microsoft.com/office/drawing/2014/main" id="{32C6FEC2-E366-4A74-BCE8-D2C455A8D229}"/>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1087862"/>
            <a:ext cx="5202374" cy="231882"/>
          </a:xfrm>
          <a:prstGeom prst="rect">
            <a:avLst/>
          </a:prstGeom>
        </p:spPr>
      </p:pic>
      <p:pic>
        <p:nvPicPr>
          <p:cNvPr id="4" name="Picture 2" descr="RÃ©sultats de recherche d'images pour Â«Â faillite imageÂ Â»">
            <a:extLst>
              <a:ext uri="{FF2B5EF4-FFF2-40B4-BE49-F238E27FC236}">
                <a16:creationId xmlns:a16="http://schemas.microsoft.com/office/drawing/2014/main" id="{23C2FC1E-A281-4BB8-9EB0-8073036CF8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0015" y="1995639"/>
            <a:ext cx="5003800" cy="2115539"/>
          </a:xfrm>
          <a:prstGeom prst="rect">
            <a:avLst/>
          </a:prstGeom>
          <a:noFill/>
          <a:extLst>
            <a:ext uri="{909E8E84-426E-40DD-AFC4-6F175D3DCCD1}">
              <a14:hiddenFill xmlns:a14="http://schemas.microsoft.com/office/drawing/2010/main">
                <a:solidFill>
                  <a:srgbClr val="FFFFFF"/>
                </a:solidFill>
              </a14:hiddenFill>
            </a:ext>
          </a:extLst>
        </p:spPr>
      </p:pic>
      <p:pic>
        <p:nvPicPr>
          <p:cNvPr id="13" name="Image 5">
            <a:extLst>
              <a:ext uri="{FF2B5EF4-FFF2-40B4-BE49-F238E27FC236}">
                <a16:creationId xmlns:a16="http://schemas.microsoft.com/office/drawing/2014/main" id="{E44BDF4B-876F-44FC-8130-0C3489309165}"/>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23535" y="913052"/>
            <a:ext cx="5202374" cy="231882"/>
          </a:xfrm>
          <a:prstGeom prst="rect">
            <a:avLst/>
          </a:prstGeom>
        </p:spPr>
      </p:pic>
      <p:sp>
        <p:nvSpPr>
          <p:cNvPr id="5" name="TextBox 4">
            <a:extLst>
              <a:ext uri="{FF2B5EF4-FFF2-40B4-BE49-F238E27FC236}">
                <a16:creationId xmlns:a16="http://schemas.microsoft.com/office/drawing/2014/main" id="{3F847E8C-D70E-4EBB-9BD1-F246D25D8094}"/>
              </a:ext>
            </a:extLst>
          </p:cNvPr>
          <p:cNvSpPr txBox="1"/>
          <p:nvPr/>
        </p:nvSpPr>
        <p:spPr>
          <a:xfrm>
            <a:off x="6337122" y="524901"/>
            <a:ext cx="4561840" cy="646331"/>
          </a:xfrm>
          <a:prstGeom prst="rect">
            <a:avLst/>
          </a:prstGeom>
          <a:noFill/>
        </p:spPr>
        <p:txBody>
          <a:bodyPr wrap="square" rtlCol="0">
            <a:spAutoFit/>
          </a:bodyPr>
          <a:lstStyle/>
          <a:p>
            <a:pPr algn="ctr"/>
            <a:r>
              <a:rPr lang="fr-CA" sz="3600" dirty="0">
                <a:solidFill>
                  <a:schemeClr val="bg1"/>
                </a:solidFill>
              </a:rPr>
              <a:t>Data Cup 2018</a:t>
            </a:r>
          </a:p>
        </p:txBody>
      </p:sp>
      <p:sp>
        <p:nvSpPr>
          <p:cNvPr id="14" name="Rectangle 13">
            <a:extLst>
              <a:ext uri="{FF2B5EF4-FFF2-40B4-BE49-F238E27FC236}">
                <a16:creationId xmlns:a16="http://schemas.microsoft.com/office/drawing/2014/main" id="{CDDA1D4E-6B15-422C-AD4E-11F6BD5B468F}"/>
              </a:ext>
            </a:extLst>
          </p:cNvPr>
          <p:cNvSpPr/>
          <p:nvPr/>
        </p:nvSpPr>
        <p:spPr>
          <a:xfrm>
            <a:off x="754454" y="4598038"/>
            <a:ext cx="10743280" cy="151296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8" name="Rectangle 7">
            <a:extLst>
              <a:ext uri="{FF2B5EF4-FFF2-40B4-BE49-F238E27FC236}">
                <a16:creationId xmlns:a16="http://schemas.microsoft.com/office/drawing/2014/main" id="{84387402-A5E7-4151-A94B-6E6E4D5F11BF}"/>
              </a:ext>
            </a:extLst>
          </p:cNvPr>
          <p:cNvSpPr/>
          <p:nvPr/>
        </p:nvSpPr>
        <p:spPr>
          <a:xfrm>
            <a:off x="784548" y="4754356"/>
            <a:ext cx="10683092" cy="1200329"/>
          </a:xfrm>
          <a:prstGeom prst="rect">
            <a:avLst/>
          </a:prstGeom>
        </p:spPr>
        <p:txBody>
          <a:bodyPr wrap="square">
            <a:spAutoFit/>
          </a:bodyPr>
          <a:lstStyle/>
          <a:p>
            <a:r>
              <a:rPr lang="fr-CA" sz="2400" b="1" dirty="0">
                <a:solidFill>
                  <a:srgbClr val="77593D"/>
                </a:solidFill>
                <a:latin typeface="Franklin Gothic Book" panose="020B0503020102020204" pitchFamily="34" charset="0"/>
              </a:rPr>
              <a:t>En choisissant </a:t>
            </a:r>
            <a:r>
              <a:rPr lang="fr-CA" sz="2400" b="1" i="1" dirty="0" err="1">
                <a:solidFill>
                  <a:srgbClr val="77593D"/>
                </a:solidFill>
                <a:latin typeface="Franklin Gothic Book" panose="020B0503020102020204" pitchFamily="34" charset="0"/>
              </a:rPr>
              <a:t>Helloworld</a:t>
            </a:r>
            <a:r>
              <a:rPr lang="fr-CA" sz="2400" b="1" dirty="0">
                <a:solidFill>
                  <a:srgbClr val="77593D"/>
                </a:solidFill>
                <a:latin typeface="Franklin Gothic Book" panose="020B0503020102020204" pitchFamily="34" charset="0"/>
              </a:rPr>
              <a:t>, vous allez pouvoir mettre en place des actions préventives qui vont vous faire économiser des millions de dollars et améliorer la satisfaction de vos membres.</a:t>
            </a:r>
          </a:p>
        </p:txBody>
      </p:sp>
      <p:pic>
        <p:nvPicPr>
          <p:cNvPr id="15" name="Picture 4" descr="RÃ©sultats de recherche d'images pour Â«Â hello worldÂ Â»">
            <a:extLst>
              <a:ext uri="{FF2B5EF4-FFF2-40B4-BE49-F238E27FC236}">
                <a16:creationId xmlns:a16="http://schemas.microsoft.com/office/drawing/2014/main" id="{417443F0-2D1F-425C-864A-2900EF0EF1E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31300" y="178833"/>
            <a:ext cx="1140911" cy="114091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8661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4462E60E-2636-4A45-8CCB-90B3743BC3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595149" y="848066"/>
            <a:ext cx="5831659" cy="674742"/>
          </a:xfrm>
        </p:spPr>
        <p:txBody>
          <a:bodyPr>
            <a:noAutofit/>
          </a:bodyPr>
          <a:lstStyle/>
          <a:p>
            <a:pPr algn="l"/>
            <a:r>
              <a:rPr lang="fr-CA" sz="3200" dirty="0">
                <a:latin typeface="Arial" panose="020B0604020202020204" pitchFamily="34" charset="0"/>
                <a:cs typeface="Arial" panose="020B0604020202020204" pitchFamily="34" charset="0"/>
              </a:rPr>
              <a:t>Le modèle </a:t>
            </a:r>
            <a:r>
              <a:rPr lang="fr-CA" sz="3200" i="1" dirty="0" err="1">
                <a:latin typeface="Arial" panose="020B0604020202020204" pitchFamily="34" charset="0"/>
                <a:cs typeface="Arial" panose="020B0604020202020204" pitchFamily="34" charset="0"/>
              </a:rPr>
              <a:t>Helloworld</a:t>
            </a:r>
            <a:r>
              <a:rPr lang="fr-CA" sz="3200" dirty="0">
                <a:latin typeface="Arial" panose="020B0604020202020204" pitchFamily="34" charset="0"/>
                <a:cs typeface="Arial" panose="020B0604020202020204" pitchFamily="34" charset="0"/>
              </a:rPr>
              <a:t> permet des actions ciblées</a:t>
            </a:r>
            <a:endParaRPr lang="fr-FR" sz="3200" dirty="0">
              <a:latin typeface="Arial" panose="020B0604020202020204" pitchFamily="34" charset="0"/>
              <a:cs typeface="Arial" panose="020B0604020202020204" pitchFamily="34" charset="0"/>
            </a:endParaRPr>
          </a:p>
        </p:txBody>
      </p:sp>
      <p:pic>
        <p:nvPicPr>
          <p:cNvPr id="7" name="Image 5">
            <a:extLst>
              <a:ext uri="{FF2B5EF4-FFF2-40B4-BE49-F238E27FC236}">
                <a16:creationId xmlns:a16="http://schemas.microsoft.com/office/drawing/2014/main" id="{4902DAC5-6800-40CD-B28C-4E9C51B7FBD6}"/>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50495" y="412378"/>
            <a:ext cx="5202374" cy="231882"/>
          </a:xfrm>
          <a:prstGeom prst="rect">
            <a:avLst/>
          </a:prstGeom>
        </p:spPr>
      </p:pic>
      <p:pic>
        <p:nvPicPr>
          <p:cNvPr id="9" name="Image 5">
            <a:extLst>
              <a:ext uri="{FF2B5EF4-FFF2-40B4-BE49-F238E27FC236}">
                <a16:creationId xmlns:a16="http://schemas.microsoft.com/office/drawing/2014/main" id="{84638F26-9A18-4C4D-BD31-717A4AE49234}"/>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603250"/>
            <a:ext cx="5202374" cy="231882"/>
          </a:xfrm>
          <a:prstGeom prst="rect">
            <a:avLst/>
          </a:prstGeom>
        </p:spPr>
      </p:pic>
      <p:pic>
        <p:nvPicPr>
          <p:cNvPr id="10" name="Image 5">
            <a:extLst>
              <a:ext uri="{FF2B5EF4-FFF2-40B4-BE49-F238E27FC236}">
                <a16:creationId xmlns:a16="http://schemas.microsoft.com/office/drawing/2014/main" id="{4A7D61DB-AE40-4329-B48D-9028BDEBC64D}"/>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20015" y="778060"/>
            <a:ext cx="5202374" cy="231882"/>
          </a:xfrm>
          <a:prstGeom prst="rect">
            <a:avLst/>
          </a:prstGeom>
        </p:spPr>
      </p:pic>
      <p:pic>
        <p:nvPicPr>
          <p:cNvPr id="11" name="Image 5">
            <a:extLst>
              <a:ext uri="{FF2B5EF4-FFF2-40B4-BE49-F238E27FC236}">
                <a16:creationId xmlns:a16="http://schemas.microsoft.com/office/drawing/2014/main" id="{32C6FEC2-E366-4A74-BCE8-D2C455A8D229}"/>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1087862"/>
            <a:ext cx="5202374" cy="231882"/>
          </a:xfrm>
          <a:prstGeom prst="rect">
            <a:avLst/>
          </a:prstGeom>
        </p:spPr>
      </p:pic>
      <p:pic>
        <p:nvPicPr>
          <p:cNvPr id="13" name="Image 5">
            <a:extLst>
              <a:ext uri="{FF2B5EF4-FFF2-40B4-BE49-F238E27FC236}">
                <a16:creationId xmlns:a16="http://schemas.microsoft.com/office/drawing/2014/main" id="{E44BDF4B-876F-44FC-8130-0C3489309165}"/>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23535" y="913052"/>
            <a:ext cx="5202374" cy="231882"/>
          </a:xfrm>
          <a:prstGeom prst="rect">
            <a:avLst/>
          </a:prstGeom>
        </p:spPr>
      </p:pic>
      <p:sp>
        <p:nvSpPr>
          <p:cNvPr id="5" name="TextBox 4">
            <a:extLst>
              <a:ext uri="{FF2B5EF4-FFF2-40B4-BE49-F238E27FC236}">
                <a16:creationId xmlns:a16="http://schemas.microsoft.com/office/drawing/2014/main" id="{3F847E8C-D70E-4EBB-9BD1-F246D25D8094}"/>
              </a:ext>
            </a:extLst>
          </p:cNvPr>
          <p:cNvSpPr txBox="1"/>
          <p:nvPr/>
        </p:nvSpPr>
        <p:spPr>
          <a:xfrm>
            <a:off x="6337122" y="524901"/>
            <a:ext cx="4561840" cy="646331"/>
          </a:xfrm>
          <a:prstGeom prst="rect">
            <a:avLst/>
          </a:prstGeom>
          <a:noFill/>
        </p:spPr>
        <p:txBody>
          <a:bodyPr wrap="square" rtlCol="0">
            <a:spAutoFit/>
          </a:bodyPr>
          <a:lstStyle/>
          <a:p>
            <a:pPr algn="ctr"/>
            <a:r>
              <a:rPr lang="fr-CA" sz="3600" dirty="0">
                <a:solidFill>
                  <a:schemeClr val="bg1"/>
                </a:solidFill>
              </a:rPr>
              <a:t>Data Cup 2018</a:t>
            </a:r>
          </a:p>
        </p:txBody>
      </p:sp>
      <p:sp>
        <p:nvSpPr>
          <p:cNvPr id="15" name="Rectangle 14">
            <a:extLst>
              <a:ext uri="{FF2B5EF4-FFF2-40B4-BE49-F238E27FC236}">
                <a16:creationId xmlns:a16="http://schemas.microsoft.com/office/drawing/2014/main" id="{FACF73E2-35FE-4B9B-B253-07BBCEEC73A3}"/>
              </a:ext>
            </a:extLst>
          </p:cNvPr>
          <p:cNvSpPr/>
          <p:nvPr/>
        </p:nvSpPr>
        <p:spPr>
          <a:xfrm>
            <a:off x="7306385" y="1522631"/>
            <a:ext cx="4203673" cy="2777301"/>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17" name="Sous-titre 2">
            <a:extLst>
              <a:ext uri="{FF2B5EF4-FFF2-40B4-BE49-F238E27FC236}">
                <a16:creationId xmlns:a16="http://schemas.microsoft.com/office/drawing/2014/main" id="{E853FF47-831E-46F1-B0CA-1648DB806C52}"/>
              </a:ext>
            </a:extLst>
          </p:cNvPr>
          <p:cNvSpPr>
            <a:spLocks noGrp="1"/>
          </p:cNvSpPr>
          <p:nvPr>
            <p:ph type="subTitle" idx="1"/>
          </p:nvPr>
        </p:nvSpPr>
        <p:spPr>
          <a:xfrm>
            <a:off x="7260193" y="1629653"/>
            <a:ext cx="4249865" cy="2918566"/>
          </a:xfrm>
        </p:spPr>
        <p:txBody>
          <a:bodyPr>
            <a:noAutofit/>
          </a:bodyPr>
          <a:lstStyle/>
          <a:p>
            <a:pPr marL="342900" indent="-342900" algn="l">
              <a:spcBef>
                <a:spcPts val="600"/>
              </a:spcBef>
              <a:buFont typeface="Arial" panose="020B0604020202020204" pitchFamily="34" charset="0"/>
              <a:buChar char="•"/>
            </a:pPr>
            <a:r>
              <a:rPr lang="fr-FR" sz="2200" dirty="0">
                <a:cs typeface="Arial" panose="020B0604020202020204" pitchFamily="34" charset="0"/>
              </a:rPr>
              <a:t>Échantillon = 11 900 personnes</a:t>
            </a:r>
          </a:p>
          <a:p>
            <a:pPr marL="342900" indent="-342900" algn="l">
              <a:spcBef>
                <a:spcPts val="600"/>
              </a:spcBef>
              <a:buFont typeface="Arial" panose="020B0604020202020204" pitchFamily="34" charset="0"/>
              <a:buChar char="•"/>
            </a:pPr>
            <a:endParaRPr lang="fr-FR" sz="2200" dirty="0">
              <a:cs typeface="Arial" panose="020B0604020202020204" pitchFamily="34" charset="0"/>
            </a:endParaRPr>
          </a:p>
          <a:p>
            <a:pPr marL="342900" indent="-342900" algn="l">
              <a:spcBef>
                <a:spcPts val="600"/>
              </a:spcBef>
              <a:buFont typeface="Arial" panose="020B0604020202020204" pitchFamily="34" charset="0"/>
              <a:buChar char="•"/>
            </a:pPr>
            <a:r>
              <a:rPr lang="fr-FR" sz="2200" dirty="0">
                <a:cs typeface="Arial" panose="020B0604020202020204" pitchFamily="34" charset="0"/>
              </a:rPr>
              <a:t>5% = 595 personnes les plus à risque</a:t>
            </a:r>
          </a:p>
          <a:p>
            <a:pPr marL="800100" lvl="1" indent="-342900" algn="l">
              <a:buFont typeface="Arial" panose="020B0604020202020204" pitchFamily="34" charset="0"/>
              <a:buChar char="•"/>
            </a:pPr>
            <a:r>
              <a:rPr lang="fr-FR" sz="2200" dirty="0">
                <a:cs typeface="Arial" panose="020B0604020202020204" pitchFamily="34" charset="0"/>
              </a:rPr>
              <a:t>Emprunt actuel = 3M$</a:t>
            </a:r>
          </a:p>
          <a:p>
            <a:pPr marL="800100" lvl="1" indent="-342900" algn="l">
              <a:buFont typeface="Arial" panose="020B0604020202020204" pitchFamily="34" charset="0"/>
              <a:buChar char="•"/>
            </a:pPr>
            <a:r>
              <a:rPr lang="fr-FR" sz="2200" dirty="0">
                <a:cs typeface="Arial" panose="020B0604020202020204" pitchFamily="34" charset="0"/>
              </a:rPr>
              <a:t>Capacité d’emprunt supplémentaire = 68 000$</a:t>
            </a:r>
          </a:p>
          <a:p>
            <a:pPr algn="l"/>
            <a:endParaRPr lang="fr-FR" sz="2200" dirty="0">
              <a:cs typeface="Arial" panose="020B0604020202020204" pitchFamily="34" charset="0"/>
            </a:endParaRPr>
          </a:p>
          <a:p>
            <a:pPr algn="l"/>
            <a:endParaRPr lang="fr-FR" sz="2200" dirty="0">
              <a:cs typeface="Arial" panose="020B0604020202020204" pitchFamily="34" charset="0"/>
            </a:endParaRPr>
          </a:p>
        </p:txBody>
      </p:sp>
      <p:sp>
        <p:nvSpPr>
          <p:cNvPr id="19" name="Rectangle 18">
            <a:extLst>
              <a:ext uri="{FF2B5EF4-FFF2-40B4-BE49-F238E27FC236}">
                <a16:creationId xmlns:a16="http://schemas.microsoft.com/office/drawing/2014/main" id="{4B43A197-9104-4955-8C0A-EA4BC58F2152}"/>
              </a:ext>
            </a:extLst>
          </p:cNvPr>
          <p:cNvSpPr/>
          <p:nvPr/>
        </p:nvSpPr>
        <p:spPr>
          <a:xfrm>
            <a:off x="7306385" y="4299932"/>
            <a:ext cx="4191347" cy="1894326"/>
          </a:xfrm>
          <a:prstGeom prst="rect">
            <a:avLst/>
          </a:prstGeom>
          <a:solidFill>
            <a:srgbClr val="77593D"/>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3" name="Rectangle 2">
            <a:extLst>
              <a:ext uri="{FF2B5EF4-FFF2-40B4-BE49-F238E27FC236}">
                <a16:creationId xmlns:a16="http://schemas.microsoft.com/office/drawing/2014/main" id="{6DB08A07-C42D-4053-8232-0EA30C3E0786}"/>
              </a:ext>
            </a:extLst>
          </p:cNvPr>
          <p:cNvSpPr/>
          <p:nvPr/>
        </p:nvSpPr>
        <p:spPr>
          <a:xfrm>
            <a:off x="7255586" y="4409154"/>
            <a:ext cx="4516004" cy="1785104"/>
          </a:xfrm>
          <a:prstGeom prst="rect">
            <a:avLst/>
          </a:prstGeom>
        </p:spPr>
        <p:txBody>
          <a:bodyPr wrap="square">
            <a:spAutoFit/>
          </a:bodyPr>
          <a:lstStyle/>
          <a:p>
            <a:pPr marL="342900" indent="-342900">
              <a:buFont typeface="Arial" panose="020B0604020202020204" pitchFamily="34" charset="0"/>
              <a:buChar char="•"/>
            </a:pPr>
            <a:r>
              <a:rPr lang="fr-FR" sz="2200" dirty="0">
                <a:solidFill>
                  <a:schemeClr val="bg1"/>
                </a:solidFill>
                <a:cs typeface="Arial" panose="020B0604020202020204" pitchFamily="34" charset="0"/>
              </a:rPr>
              <a:t>Extrapolation à 5% de 5M de membres :</a:t>
            </a:r>
          </a:p>
          <a:p>
            <a:pPr marL="800100" lvl="1" indent="-342900">
              <a:buFont typeface="Arial" panose="020B0604020202020204" pitchFamily="34" charset="0"/>
              <a:buChar char="•"/>
            </a:pPr>
            <a:r>
              <a:rPr lang="fr-FR" sz="2200" dirty="0">
                <a:solidFill>
                  <a:schemeClr val="bg1"/>
                </a:solidFill>
                <a:cs typeface="Arial" panose="020B0604020202020204" pitchFamily="34" charset="0"/>
              </a:rPr>
              <a:t>Emprunt actuel = 1 200M$</a:t>
            </a:r>
          </a:p>
          <a:p>
            <a:pPr marL="800100" lvl="1" indent="-342900">
              <a:buFont typeface="Arial" panose="020B0604020202020204" pitchFamily="34" charset="0"/>
              <a:buChar char="•"/>
            </a:pPr>
            <a:r>
              <a:rPr lang="fr-FR" sz="2200" dirty="0">
                <a:solidFill>
                  <a:schemeClr val="bg1"/>
                </a:solidFill>
                <a:cs typeface="Arial" panose="020B0604020202020204" pitchFamily="34" charset="0"/>
              </a:rPr>
              <a:t>Capacité d’emprunt supplémentaire = 34M$</a:t>
            </a:r>
          </a:p>
        </p:txBody>
      </p:sp>
      <p:pic>
        <p:nvPicPr>
          <p:cNvPr id="21" name="Picture 4" descr="RÃ©sultats de recherche d'images pour Â«Â hello worldÂ Â»">
            <a:extLst>
              <a:ext uri="{FF2B5EF4-FFF2-40B4-BE49-F238E27FC236}">
                <a16:creationId xmlns:a16="http://schemas.microsoft.com/office/drawing/2014/main" id="{E9549E07-A891-4D54-AD1D-78E30D9D92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31300" y="178833"/>
            <a:ext cx="1140911" cy="114091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Image 7">
            <a:extLst>
              <a:ext uri="{FF2B5EF4-FFF2-40B4-BE49-F238E27FC236}">
                <a16:creationId xmlns:a16="http://schemas.microsoft.com/office/drawing/2014/main" id="{EFD8B32B-0E08-4A2A-ADCB-A0F42E41E3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1755" y="1557312"/>
            <a:ext cx="6668431" cy="4115374"/>
          </a:xfrm>
          <a:prstGeom prst="rect">
            <a:avLst/>
          </a:prstGeom>
        </p:spPr>
      </p:pic>
    </p:spTree>
    <p:extLst>
      <p:ext uri="{BB962C8B-B14F-4D97-AF65-F5344CB8AC3E}">
        <p14:creationId xmlns:p14="http://schemas.microsoft.com/office/powerpoint/2010/main" val="1513168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4462E60E-2636-4A45-8CCB-90B3743BC3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595149" y="510695"/>
            <a:ext cx="5831659" cy="674742"/>
          </a:xfrm>
        </p:spPr>
        <p:txBody>
          <a:bodyPr>
            <a:noAutofit/>
          </a:bodyPr>
          <a:lstStyle/>
          <a:p>
            <a:pPr algn="l"/>
            <a:r>
              <a:rPr lang="fr-CA" sz="3200" dirty="0">
                <a:latin typeface="Arial" panose="020B0604020202020204" pitchFamily="34" charset="0"/>
                <a:cs typeface="Arial" panose="020B0604020202020204" pitchFamily="34" charset="0"/>
              </a:rPr>
              <a:t>Ce n’est pas le fruit du hasard</a:t>
            </a:r>
            <a:endParaRPr lang="fr-FR" sz="3200" dirty="0">
              <a:latin typeface="Arial" panose="020B0604020202020204" pitchFamily="34" charset="0"/>
              <a:cs typeface="Arial" panose="020B0604020202020204" pitchFamily="34" charset="0"/>
            </a:endParaRPr>
          </a:p>
        </p:txBody>
      </p:sp>
      <p:pic>
        <p:nvPicPr>
          <p:cNvPr id="7" name="Image 5">
            <a:extLst>
              <a:ext uri="{FF2B5EF4-FFF2-40B4-BE49-F238E27FC236}">
                <a16:creationId xmlns:a16="http://schemas.microsoft.com/office/drawing/2014/main" id="{4902DAC5-6800-40CD-B28C-4E9C51B7FBD6}"/>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50495" y="412378"/>
            <a:ext cx="5202374" cy="231882"/>
          </a:xfrm>
          <a:prstGeom prst="rect">
            <a:avLst/>
          </a:prstGeom>
        </p:spPr>
      </p:pic>
      <p:pic>
        <p:nvPicPr>
          <p:cNvPr id="9" name="Image 5">
            <a:extLst>
              <a:ext uri="{FF2B5EF4-FFF2-40B4-BE49-F238E27FC236}">
                <a16:creationId xmlns:a16="http://schemas.microsoft.com/office/drawing/2014/main" id="{84638F26-9A18-4C4D-BD31-717A4AE49234}"/>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603250"/>
            <a:ext cx="5202374" cy="231882"/>
          </a:xfrm>
          <a:prstGeom prst="rect">
            <a:avLst/>
          </a:prstGeom>
        </p:spPr>
      </p:pic>
      <p:pic>
        <p:nvPicPr>
          <p:cNvPr id="10" name="Image 5">
            <a:extLst>
              <a:ext uri="{FF2B5EF4-FFF2-40B4-BE49-F238E27FC236}">
                <a16:creationId xmlns:a16="http://schemas.microsoft.com/office/drawing/2014/main" id="{4A7D61DB-AE40-4329-B48D-9028BDEBC64D}"/>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20015" y="778060"/>
            <a:ext cx="5202374" cy="231882"/>
          </a:xfrm>
          <a:prstGeom prst="rect">
            <a:avLst/>
          </a:prstGeom>
        </p:spPr>
      </p:pic>
      <p:pic>
        <p:nvPicPr>
          <p:cNvPr id="11" name="Image 5">
            <a:extLst>
              <a:ext uri="{FF2B5EF4-FFF2-40B4-BE49-F238E27FC236}">
                <a16:creationId xmlns:a16="http://schemas.microsoft.com/office/drawing/2014/main" id="{32C6FEC2-E366-4A74-BCE8-D2C455A8D229}"/>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1087862"/>
            <a:ext cx="5202374" cy="231882"/>
          </a:xfrm>
          <a:prstGeom prst="rect">
            <a:avLst/>
          </a:prstGeom>
        </p:spPr>
      </p:pic>
      <p:pic>
        <p:nvPicPr>
          <p:cNvPr id="13" name="Image 5">
            <a:extLst>
              <a:ext uri="{FF2B5EF4-FFF2-40B4-BE49-F238E27FC236}">
                <a16:creationId xmlns:a16="http://schemas.microsoft.com/office/drawing/2014/main" id="{E44BDF4B-876F-44FC-8130-0C3489309165}"/>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23535" y="913052"/>
            <a:ext cx="5202374" cy="231882"/>
          </a:xfrm>
          <a:prstGeom prst="rect">
            <a:avLst/>
          </a:prstGeom>
        </p:spPr>
      </p:pic>
      <p:sp>
        <p:nvSpPr>
          <p:cNvPr id="5" name="TextBox 4">
            <a:extLst>
              <a:ext uri="{FF2B5EF4-FFF2-40B4-BE49-F238E27FC236}">
                <a16:creationId xmlns:a16="http://schemas.microsoft.com/office/drawing/2014/main" id="{3F847E8C-D70E-4EBB-9BD1-F246D25D8094}"/>
              </a:ext>
            </a:extLst>
          </p:cNvPr>
          <p:cNvSpPr txBox="1"/>
          <p:nvPr/>
        </p:nvSpPr>
        <p:spPr>
          <a:xfrm>
            <a:off x="6337122" y="524901"/>
            <a:ext cx="4561840" cy="646331"/>
          </a:xfrm>
          <a:prstGeom prst="rect">
            <a:avLst/>
          </a:prstGeom>
          <a:noFill/>
        </p:spPr>
        <p:txBody>
          <a:bodyPr wrap="square" rtlCol="0">
            <a:spAutoFit/>
          </a:bodyPr>
          <a:lstStyle/>
          <a:p>
            <a:pPr algn="ctr"/>
            <a:r>
              <a:rPr lang="fr-CA" sz="3600" dirty="0">
                <a:solidFill>
                  <a:schemeClr val="bg1"/>
                </a:solidFill>
              </a:rPr>
              <a:t>Data Cup 2018</a:t>
            </a:r>
          </a:p>
        </p:txBody>
      </p:sp>
      <p:sp>
        <p:nvSpPr>
          <p:cNvPr id="16" name="Rectangle 15">
            <a:extLst>
              <a:ext uri="{FF2B5EF4-FFF2-40B4-BE49-F238E27FC236}">
                <a16:creationId xmlns:a16="http://schemas.microsoft.com/office/drawing/2014/main" id="{0C97CE93-5ADC-4102-95BD-CF5EC5B0B6E3}"/>
              </a:ext>
            </a:extLst>
          </p:cNvPr>
          <p:cNvSpPr/>
          <p:nvPr/>
        </p:nvSpPr>
        <p:spPr>
          <a:xfrm>
            <a:off x="880530" y="1577614"/>
            <a:ext cx="3064933" cy="115283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19" name="Rectangle 18">
            <a:extLst>
              <a:ext uri="{FF2B5EF4-FFF2-40B4-BE49-F238E27FC236}">
                <a16:creationId xmlns:a16="http://schemas.microsoft.com/office/drawing/2014/main" id="{20570F88-15FE-417F-995D-2DC57327007D}"/>
              </a:ext>
            </a:extLst>
          </p:cNvPr>
          <p:cNvSpPr/>
          <p:nvPr/>
        </p:nvSpPr>
        <p:spPr>
          <a:xfrm>
            <a:off x="4503345" y="1577614"/>
            <a:ext cx="3064933" cy="115283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0" name="Rectangle 19">
            <a:extLst>
              <a:ext uri="{FF2B5EF4-FFF2-40B4-BE49-F238E27FC236}">
                <a16:creationId xmlns:a16="http://schemas.microsoft.com/office/drawing/2014/main" id="{B907A59A-FE71-4D9C-B962-9E68F4D53ED6}"/>
              </a:ext>
            </a:extLst>
          </p:cNvPr>
          <p:cNvSpPr/>
          <p:nvPr/>
        </p:nvSpPr>
        <p:spPr>
          <a:xfrm>
            <a:off x="8126160" y="1565616"/>
            <a:ext cx="3064933" cy="115283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2" name="Sous-titre 2">
            <a:extLst>
              <a:ext uri="{FF2B5EF4-FFF2-40B4-BE49-F238E27FC236}">
                <a16:creationId xmlns:a16="http://schemas.microsoft.com/office/drawing/2014/main" id="{6FD4D8F9-7BB7-4A8F-8D95-50A4647C2E5D}"/>
              </a:ext>
            </a:extLst>
          </p:cNvPr>
          <p:cNvSpPr txBox="1">
            <a:spLocks/>
          </p:cNvSpPr>
          <p:nvPr/>
        </p:nvSpPr>
        <p:spPr>
          <a:xfrm>
            <a:off x="880529" y="1699662"/>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200" b="1" dirty="0">
                <a:cs typeface="Arial" panose="020B0604020202020204" pitchFamily="34" charset="0"/>
              </a:rPr>
              <a:t>Pré-traitement des données</a:t>
            </a:r>
          </a:p>
          <a:p>
            <a:endParaRPr lang="fr-FR" sz="3200" b="1" dirty="0">
              <a:cs typeface="Arial" panose="020B0604020202020204" pitchFamily="34" charset="0"/>
            </a:endParaRPr>
          </a:p>
        </p:txBody>
      </p:sp>
      <p:sp>
        <p:nvSpPr>
          <p:cNvPr id="23" name="Sous-titre 2">
            <a:extLst>
              <a:ext uri="{FF2B5EF4-FFF2-40B4-BE49-F238E27FC236}">
                <a16:creationId xmlns:a16="http://schemas.microsoft.com/office/drawing/2014/main" id="{81DE9DFB-5C27-4318-A0D8-BDB98EB5E832}"/>
              </a:ext>
            </a:extLst>
          </p:cNvPr>
          <p:cNvSpPr txBox="1">
            <a:spLocks/>
          </p:cNvSpPr>
          <p:nvPr/>
        </p:nvSpPr>
        <p:spPr>
          <a:xfrm>
            <a:off x="4503344" y="1704577"/>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200" b="1" dirty="0">
                <a:cs typeface="Arial" panose="020B0604020202020204" pitchFamily="34" charset="0"/>
              </a:rPr>
              <a:t>Méthode</a:t>
            </a:r>
          </a:p>
          <a:p>
            <a:endParaRPr lang="fr-FR" sz="3200" b="1" dirty="0">
              <a:cs typeface="Arial" panose="020B0604020202020204" pitchFamily="34" charset="0"/>
            </a:endParaRPr>
          </a:p>
        </p:txBody>
      </p:sp>
      <p:sp>
        <p:nvSpPr>
          <p:cNvPr id="24" name="Sous-titre 2">
            <a:extLst>
              <a:ext uri="{FF2B5EF4-FFF2-40B4-BE49-F238E27FC236}">
                <a16:creationId xmlns:a16="http://schemas.microsoft.com/office/drawing/2014/main" id="{BBEB15F1-A5EA-48B4-B132-9C9B0CAD1A03}"/>
              </a:ext>
            </a:extLst>
          </p:cNvPr>
          <p:cNvSpPr txBox="1">
            <a:spLocks/>
          </p:cNvSpPr>
          <p:nvPr/>
        </p:nvSpPr>
        <p:spPr>
          <a:xfrm>
            <a:off x="8126160" y="1692866"/>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200" b="1" dirty="0">
                <a:cs typeface="Arial" panose="020B0604020202020204" pitchFamily="34" charset="0"/>
              </a:rPr>
              <a:t>Validation des résultats</a:t>
            </a:r>
          </a:p>
          <a:p>
            <a:endParaRPr lang="fr-FR" sz="3200" b="1" dirty="0">
              <a:cs typeface="Arial" panose="020B0604020202020204" pitchFamily="34" charset="0"/>
            </a:endParaRPr>
          </a:p>
        </p:txBody>
      </p:sp>
      <p:sp>
        <p:nvSpPr>
          <p:cNvPr id="27" name="Rectangle 26">
            <a:extLst>
              <a:ext uri="{FF2B5EF4-FFF2-40B4-BE49-F238E27FC236}">
                <a16:creationId xmlns:a16="http://schemas.microsoft.com/office/drawing/2014/main" id="{F63BD905-F7C8-43EA-97FE-11A98452D55A}"/>
              </a:ext>
            </a:extLst>
          </p:cNvPr>
          <p:cNvSpPr/>
          <p:nvPr/>
        </p:nvSpPr>
        <p:spPr>
          <a:xfrm>
            <a:off x="880529" y="2869755"/>
            <a:ext cx="3064933" cy="3300329"/>
          </a:xfrm>
          <a:prstGeom prst="rect">
            <a:avLst/>
          </a:prstGeom>
          <a:solidFill>
            <a:schemeClr val="bg1"/>
          </a:solidFill>
          <a:ln w="9525">
            <a:solidFill>
              <a:srgbClr val="C7A38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1" name="Sous-titre 2">
            <a:extLst>
              <a:ext uri="{FF2B5EF4-FFF2-40B4-BE49-F238E27FC236}">
                <a16:creationId xmlns:a16="http://schemas.microsoft.com/office/drawing/2014/main" id="{C2F9678B-2379-4CA4-9B11-C5351E5DC748}"/>
              </a:ext>
            </a:extLst>
          </p:cNvPr>
          <p:cNvSpPr>
            <a:spLocks noGrp="1"/>
          </p:cNvSpPr>
          <p:nvPr>
            <p:ph type="subTitle" idx="1"/>
          </p:nvPr>
        </p:nvSpPr>
        <p:spPr>
          <a:xfrm>
            <a:off x="880529" y="2988004"/>
            <a:ext cx="3064933" cy="3003708"/>
          </a:xfrm>
        </p:spPr>
        <p:txBody>
          <a:bodyPr>
            <a:noAutofit/>
          </a:bodyPr>
          <a:lstStyle/>
          <a:p>
            <a:pPr algn="l"/>
            <a:r>
              <a:rPr lang="fr-FR" sz="2200" dirty="0">
                <a:cs typeface="Arial" panose="020B0604020202020204" pitchFamily="34" charset="0"/>
              </a:rPr>
              <a:t>Extraction maximale d’informations des données :</a:t>
            </a:r>
          </a:p>
          <a:p>
            <a:pPr marL="342900" indent="-342900" algn="l">
              <a:buFont typeface="Arial" panose="020B0604020202020204" pitchFamily="34" charset="0"/>
              <a:buChar char="•"/>
            </a:pPr>
            <a:r>
              <a:rPr lang="fr-FR" sz="2000" dirty="0">
                <a:cs typeface="Arial" panose="020B0604020202020204" pitchFamily="34" charset="0"/>
              </a:rPr>
              <a:t>Tendance dans le taux d’endettement;</a:t>
            </a:r>
          </a:p>
          <a:p>
            <a:pPr marL="342900" indent="-342900" algn="l">
              <a:buFont typeface="Arial" panose="020B0604020202020204" pitchFamily="34" charset="0"/>
              <a:buChar char="•"/>
            </a:pPr>
            <a:r>
              <a:rPr lang="fr-FR" sz="2000" dirty="0">
                <a:cs typeface="Arial" panose="020B0604020202020204" pitchFamily="34" charset="0"/>
              </a:rPr>
              <a:t>Tendance dans le pourcentage remboursé après 30j;</a:t>
            </a:r>
          </a:p>
          <a:p>
            <a:pPr marL="342900" indent="-342900" algn="l">
              <a:buFont typeface="Arial" panose="020B0604020202020204" pitchFamily="34" charset="0"/>
              <a:buChar char="•"/>
            </a:pPr>
            <a:r>
              <a:rPr lang="fr-FR" sz="2000" dirty="0">
                <a:cs typeface="Arial" panose="020B0604020202020204" pitchFamily="34" charset="0"/>
              </a:rPr>
              <a:t>800 variables</a:t>
            </a:r>
          </a:p>
          <a:p>
            <a:endParaRPr lang="fr-FR" sz="2200" dirty="0">
              <a:cs typeface="Arial" panose="020B0604020202020204" pitchFamily="34" charset="0"/>
            </a:endParaRPr>
          </a:p>
        </p:txBody>
      </p:sp>
      <p:sp>
        <p:nvSpPr>
          <p:cNvPr id="28" name="Rectangle 27">
            <a:extLst>
              <a:ext uri="{FF2B5EF4-FFF2-40B4-BE49-F238E27FC236}">
                <a16:creationId xmlns:a16="http://schemas.microsoft.com/office/drawing/2014/main" id="{BC135DF5-C1C2-47B4-B91F-0921CE4CDF57}"/>
              </a:ext>
            </a:extLst>
          </p:cNvPr>
          <p:cNvSpPr/>
          <p:nvPr/>
        </p:nvSpPr>
        <p:spPr>
          <a:xfrm>
            <a:off x="4503343" y="2853696"/>
            <a:ext cx="3064933" cy="3316389"/>
          </a:xfrm>
          <a:prstGeom prst="rect">
            <a:avLst/>
          </a:prstGeom>
          <a:solidFill>
            <a:schemeClr val="bg1"/>
          </a:solidFill>
          <a:ln w="9525">
            <a:solidFill>
              <a:srgbClr val="C7A38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5" name="Sous-titre 2">
            <a:extLst>
              <a:ext uri="{FF2B5EF4-FFF2-40B4-BE49-F238E27FC236}">
                <a16:creationId xmlns:a16="http://schemas.microsoft.com/office/drawing/2014/main" id="{FAC0D779-4E13-4A8A-8D37-92570AD0B70B}"/>
              </a:ext>
            </a:extLst>
          </p:cNvPr>
          <p:cNvSpPr txBox="1">
            <a:spLocks/>
          </p:cNvSpPr>
          <p:nvPr/>
        </p:nvSpPr>
        <p:spPr>
          <a:xfrm>
            <a:off x="4503344" y="2988004"/>
            <a:ext cx="3064933" cy="318208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200" dirty="0">
                <a:cs typeface="Arial" panose="020B0604020202020204" pitchFamily="34" charset="0"/>
              </a:rPr>
              <a:t>Méthode retenue : ensemble de 10 </a:t>
            </a:r>
            <a:r>
              <a:rPr lang="fr-FR" sz="2200" dirty="0" err="1">
                <a:cs typeface="Arial" panose="020B0604020202020204" pitchFamily="34" charset="0"/>
              </a:rPr>
              <a:t>XGBoost</a:t>
            </a:r>
            <a:r>
              <a:rPr lang="fr-FR" sz="2200" dirty="0">
                <a:cs typeface="Arial" panose="020B0604020202020204" pitchFamily="34" charset="0"/>
              </a:rPr>
              <a:t> aux hyperparamètres identiques </a:t>
            </a:r>
          </a:p>
          <a:p>
            <a:pPr algn="l"/>
            <a:endParaRPr lang="fr-FR" sz="2200" dirty="0">
              <a:cs typeface="Arial" panose="020B0604020202020204" pitchFamily="34" charset="0"/>
            </a:endParaRPr>
          </a:p>
          <a:p>
            <a:pPr algn="l"/>
            <a:r>
              <a:rPr lang="fr-FR" sz="2200" dirty="0">
                <a:cs typeface="Arial" panose="020B0604020202020204" pitchFamily="34" charset="0"/>
              </a:rPr>
              <a:t>Méthodes testées : </a:t>
            </a:r>
            <a:r>
              <a:rPr lang="fr-FR" sz="2200" dirty="0" err="1">
                <a:cs typeface="Arial" panose="020B0604020202020204" pitchFamily="34" charset="0"/>
              </a:rPr>
              <a:t>Stacking</a:t>
            </a:r>
            <a:r>
              <a:rPr lang="fr-FR" sz="2200" dirty="0">
                <a:cs typeface="Arial" panose="020B0604020202020204" pitchFamily="34" charset="0"/>
              </a:rPr>
              <a:t>, ensemble avec réseau de neurones et </a:t>
            </a:r>
            <a:r>
              <a:rPr lang="fr-FR" sz="2200" dirty="0" err="1">
                <a:cs typeface="Arial" panose="020B0604020202020204" pitchFamily="34" charset="0"/>
              </a:rPr>
              <a:t>lightgbm</a:t>
            </a:r>
            <a:endParaRPr lang="fr-FR" sz="2200" dirty="0">
              <a:cs typeface="Arial" panose="020B0604020202020204" pitchFamily="34" charset="0"/>
            </a:endParaRPr>
          </a:p>
          <a:p>
            <a:pPr algn="l"/>
            <a:endParaRPr lang="fr-FR" sz="2200" dirty="0">
              <a:cs typeface="Arial" panose="020B0604020202020204" pitchFamily="34" charset="0"/>
            </a:endParaRPr>
          </a:p>
        </p:txBody>
      </p:sp>
      <p:sp>
        <p:nvSpPr>
          <p:cNvPr id="29" name="Rectangle 28">
            <a:extLst>
              <a:ext uri="{FF2B5EF4-FFF2-40B4-BE49-F238E27FC236}">
                <a16:creationId xmlns:a16="http://schemas.microsoft.com/office/drawing/2014/main" id="{D2B7DFCB-9B19-4425-AF8C-2F630A7EB83E}"/>
              </a:ext>
            </a:extLst>
          </p:cNvPr>
          <p:cNvSpPr/>
          <p:nvPr/>
        </p:nvSpPr>
        <p:spPr>
          <a:xfrm>
            <a:off x="8126160" y="2853696"/>
            <a:ext cx="3064933" cy="3316387"/>
          </a:xfrm>
          <a:prstGeom prst="rect">
            <a:avLst/>
          </a:prstGeom>
          <a:solidFill>
            <a:schemeClr val="bg1"/>
          </a:solidFill>
          <a:ln w="9525">
            <a:solidFill>
              <a:srgbClr val="C7A38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6" name="Sous-titre 2">
            <a:extLst>
              <a:ext uri="{FF2B5EF4-FFF2-40B4-BE49-F238E27FC236}">
                <a16:creationId xmlns:a16="http://schemas.microsoft.com/office/drawing/2014/main" id="{1DE63DB0-0B92-4E52-8F1E-46E72044D2F7}"/>
              </a:ext>
            </a:extLst>
          </p:cNvPr>
          <p:cNvSpPr txBox="1">
            <a:spLocks/>
          </p:cNvSpPr>
          <p:nvPr/>
        </p:nvSpPr>
        <p:spPr>
          <a:xfrm>
            <a:off x="8126160" y="2988004"/>
            <a:ext cx="3064933" cy="249975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sz="2200" dirty="0">
                <a:cs typeface="Arial" panose="020B0604020202020204" pitchFamily="34" charset="0"/>
              </a:rPr>
              <a:t>Méthode de validation utilisée : 10-fold CV</a:t>
            </a:r>
          </a:p>
          <a:p>
            <a:pPr algn="l"/>
            <a:endParaRPr lang="fr-FR" sz="2200" dirty="0">
              <a:cs typeface="Arial" panose="020B0604020202020204" pitchFamily="34" charset="0"/>
            </a:endParaRPr>
          </a:p>
          <a:p>
            <a:pPr algn="l"/>
            <a:endParaRPr lang="fr-FR" sz="2200" dirty="0">
              <a:cs typeface="Arial" panose="020B0604020202020204" pitchFamily="34" charset="0"/>
            </a:endParaRPr>
          </a:p>
          <a:p>
            <a:pPr algn="l"/>
            <a:endParaRPr lang="fr-FR" sz="2200" dirty="0">
              <a:cs typeface="Arial" panose="020B0604020202020204" pitchFamily="34" charset="0"/>
            </a:endParaRPr>
          </a:p>
        </p:txBody>
      </p:sp>
      <p:sp>
        <p:nvSpPr>
          <p:cNvPr id="8" name="Rectangle 7">
            <a:extLst>
              <a:ext uri="{FF2B5EF4-FFF2-40B4-BE49-F238E27FC236}">
                <a16:creationId xmlns:a16="http://schemas.microsoft.com/office/drawing/2014/main" id="{0E627F43-A03D-43EC-89B7-7EA7F094A7E2}"/>
              </a:ext>
            </a:extLst>
          </p:cNvPr>
          <p:cNvSpPr/>
          <p:nvPr/>
        </p:nvSpPr>
        <p:spPr>
          <a:xfrm>
            <a:off x="8137480" y="4306495"/>
            <a:ext cx="2888974" cy="1785104"/>
          </a:xfrm>
          <a:prstGeom prst="rect">
            <a:avLst/>
          </a:prstGeom>
        </p:spPr>
        <p:txBody>
          <a:bodyPr wrap="square">
            <a:spAutoFit/>
          </a:bodyPr>
          <a:lstStyle/>
          <a:p>
            <a:r>
              <a:rPr lang="fr-FR" sz="2200" dirty="0">
                <a:cs typeface="Arial" panose="020B0604020202020204" pitchFamily="34" charset="0"/>
              </a:rPr>
              <a:t>Méthode recommandée lors de l’implantation en production : 10-fold CV répété</a:t>
            </a:r>
          </a:p>
        </p:txBody>
      </p:sp>
      <p:pic>
        <p:nvPicPr>
          <p:cNvPr id="30" name="Picture 4" descr="RÃ©sultats de recherche d'images pour Â«Â hello worldÂ Â»">
            <a:extLst>
              <a:ext uri="{FF2B5EF4-FFF2-40B4-BE49-F238E27FC236}">
                <a16:creationId xmlns:a16="http://schemas.microsoft.com/office/drawing/2014/main" id="{D1FB2653-BF61-425E-8F6F-6ACA302E09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31300" y="178833"/>
            <a:ext cx="1140911" cy="114091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8778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4462E60E-2636-4A45-8CCB-90B3743BC3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625785" y="833861"/>
            <a:ext cx="5831659" cy="674742"/>
          </a:xfrm>
        </p:spPr>
        <p:txBody>
          <a:bodyPr>
            <a:noAutofit/>
          </a:bodyPr>
          <a:lstStyle/>
          <a:p>
            <a:pPr algn="l"/>
            <a:r>
              <a:rPr lang="fr-CA" sz="3200" dirty="0">
                <a:latin typeface="Arial" panose="020B0604020202020204" pitchFamily="34" charset="0"/>
                <a:cs typeface="Arial" panose="020B0604020202020204" pitchFamily="34" charset="0"/>
              </a:rPr>
              <a:t>Et il est simple et peu coûteux à implanter…</a:t>
            </a:r>
            <a:endParaRPr lang="fr-FR" sz="3200" dirty="0">
              <a:latin typeface="Arial" panose="020B0604020202020204" pitchFamily="34" charset="0"/>
              <a:cs typeface="Arial" panose="020B0604020202020204" pitchFamily="34" charset="0"/>
            </a:endParaRPr>
          </a:p>
        </p:txBody>
      </p:sp>
      <p:pic>
        <p:nvPicPr>
          <p:cNvPr id="7" name="Image 5">
            <a:extLst>
              <a:ext uri="{FF2B5EF4-FFF2-40B4-BE49-F238E27FC236}">
                <a16:creationId xmlns:a16="http://schemas.microsoft.com/office/drawing/2014/main" id="{4902DAC5-6800-40CD-B28C-4E9C51B7FBD6}"/>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50495" y="412378"/>
            <a:ext cx="5202374" cy="231882"/>
          </a:xfrm>
          <a:prstGeom prst="rect">
            <a:avLst/>
          </a:prstGeom>
        </p:spPr>
      </p:pic>
      <p:pic>
        <p:nvPicPr>
          <p:cNvPr id="9" name="Image 5">
            <a:extLst>
              <a:ext uri="{FF2B5EF4-FFF2-40B4-BE49-F238E27FC236}">
                <a16:creationId xmlns:a16="http://schemas.microsoft.com/office/drawing/2014/main" id="{84638F26-9A18-4C4D-BD31-717A4AE49234}"/>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603250"/>
            <a:ext cx="5202374" cy="231882"/>
          </a:xfrm>
          <a:prstGeom prst="rect">
            <a:avLst/>
          </a:prstGeom>
        </p:spPr>
      </p:pic>
      <p:pic>
        <p:nvPicPr>
          <p:cNvPr id="10" name="Image 5">
            <a:extLst>
              <a:ext uri="{FF2B5EF4-FFF2-40B4-BE49-F238E27FC236}">
                <a16:creationId xmlns:a16="http://schemas.microsoft.com/office/drawing/2014/main" id="{4A7D61DB-AE40-4329-B48D-9028BDEBC64D}"/>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20015" y="778060"/>
            <a:ext cx="5202374" cy="231882"/>
          </a:xfrm>
          <a:prstGeom prst="rect">
            <a:avLst/>
          </a:prstGeom>
        </p:spPr>
      </p:pic>
      <p:pic>
        <p:nvPicPr>
          <p:cNvPr id="11" name="Image 5">
            <a:extLst>
              <a:ext uri="{FF2B5EF4-FFF2-40B4-BE49-F238E27FC236}">
                <a16:creationId xmlns:a16="http://schemas.microsoft.com/office/drawing/2014/main" id="{32C6FEC2-E366-4A74-BCE8-D2C455A8D229}"/>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1087862"/>
            <a:ext cx="5202374" cy="231882"/>
          </a:xfrm>
          <a:prstGeom prst="rect">
            <a:avLst/>
          </a:prstGeom>
        </p:spPr>
      </p:pic>
      <p:pic>
        <p:nvPicPr>
          <p:cNvPr id="13" name="Image 5">
            <a:extLst>
              <a:ext uri="{FF2B5EF4-FFF2-40B4-BE49-F238E27FC236}">
                <a16:creationId xmlns:a16="http://schemas.microsoft.com/office/drawing/2014/main" id="{E44BDF4B-876F-44FC-8130-0C3489309165}"/>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23535" y="913052"/>
            <a:ext cx="5202374" cy="231882"/>
          </a:xfrm>
          <a:prstGeom prst="rect">
            <a:avLst/>
          </a:prstGeom>
        </p:spPr>
      </p:pic>
      <p:sp>
        <p:nvSpPr>
          <p:cNvPr id="5" name="TextBox 4">
            <a:extLst>
              <a:ext uri="{FF2B5EF4-FFF2-40B4-BE49-F238E27FC236}">
                <a16:creationId xmlns:a16="http://schemas.microsoft.com/office/drawing/2014/main" id="{3F847E8C-D70E-4EBB-9BD1-F246D25D8094}"/>
              </a:ext>
            </a:extLst>
          </p:cNvPr>
          <p:cNvSpPr txBox="1"/>
          <p:nvPr/>
        </p:nvSpPr>
        <p:spPr>
          <a:xfrm>
            <a:off x="6337122" y="524901"/>
            <a:ext cx="4561840" cy="646331"/>
          </a:xfrm>
          <a:prstGeom prst="rect">
            <a:avLst/>
          </a:prstGeom>
          <a:noFill/>
        </p:spPr>
        <p:txBody>
          <a:bodyPr wrap="square" rtlCol="0">
            <a:spAutoFit/>
          </a:bodyPr>
          <a:lstStyle/>
          <a:p>
            <a:pPr algn="ctr"/>
            <a:r>
              <a:rPr lang="fr-CA" sz="3600" dirty="0">
                <a:solidFill>
                  <a:schemeClr val="bg1"/>
                </a:solidFill>
              </a:rPr>
              <a:t>Data Cup 2018</a:t>
            </a:r>
          </a:p>
        </p:txBody>
      </p:sp>
      <p:sp>
        <p:nvSpPr>
          <p:cNvPr id="27" name="Rectangle 26">
            <a:extLst>
              <a:ext uri="{FF2B5EF4-FFF2-40B4-BE49-F238E27FC236}">
                <a16:creationId xmlns:a16="http://schemas.microsoft.com/office/drawing/2014/main" id="{3FAC05DD-C2DC-433A-8DEA-5DDFDDC678BB}"/>
              </a:ext>
            </a:extLst>
          </p:cNvPr>
          <p:cNvSpPr/>
          <p:nvPr/>
        </p:nvSpPr>
        <p:spPr>
          <a:xfrm>
            <a:off x="636228" y="2852582"/>
            <a:ext cx="3064933" cy="115283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8" name="Rectangle 27">
            <a:extLst>
              <a:ext uri="{FF2B5EF4-FFF2-40B4-BE49-F238E27FC236}">
                <a16:creationId xmlns:a16="http://schemas.microsoft.com/office/drawing/2014/main" id="{30E454A2-7E98-44FA-9493-4D69259AADBE}"/>
              </a:ext>
            </a:extLst>
          </p:cNvPr>
          <p:cNvSpPr/>
          <p:nvPr/>
        </p:nvSpPr>
        <p:spPr>
          <a:xfrm>
            <a:off x="4585179" y="2851325"/>
            <a:ext cx="3064932" cy="1152836"/>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29" name="Rectangle 28">
            <a:extLst>
              <a:ext uri="{FF2B5EF4-FFF2-40B4-BE49-F238E27FC236}">
                <a16:creationId xmlns:a16="http://schemas.microsoft.com/office/drawing/2014/main" id="{1BBE1B84-BDF1-4E67-83BB-6AA1D4754CCB}"/>
              </a:ext>
            </a:extLst>
          </p:cNvPr>
          <p:cNvSpPr/>
          <p:nvPr/>
        </p:nvSpPr>
        <p:spPr>
          <a:xfrm>
            <a:off x="8445471" y="2851325"/>
            <a:ext cx="3064932" cy="1165492"/>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30" name="Sous-titre 2">
            <a:extLst>
              <a:ext uri="{FF2B5EF4-FFF2-40B4-BE49-F238E27FC236}">
                <a16:creationId xmlns:a16="http://schemas.microsoft.com/office/drawing/2014/main" id="{F26024B0-DAEF-458E-985E-733D2B37CDF2}"/>
              </a:ext>
            </a:extLst>
          </p:cNvPr>
          <p:cNvSpPr txBox="1">
            <a:spLocks/>
          </p:cNvSpPr>
          <p:nvPr/>
        </p:nvSpPr>
        <p:spPr>
          <a:xfrm>
            <a:off x="636227" y="3008925"/>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000" b="1" dirty="0">
                <a:cs typeface="Arial" panose="020B0604020202020204" pitchFamily="34" charset="0"/>
              </a:rPr>
              <a:t>Création des bases de données</a:t>
            </a:r>
          </a:p>
        </p:txBody>
      </p:sp>
      <p:sp>
        <p:nvSpPr>
          <p:cNvPr id="31" name="Sous-titre 2">
            <a:extLst>
              <a:ext uri="{FF2B5EF4-FFF2-40B4-BE49-F238E27FC236}">
                <a16:creationId xmlns:a16="http://schemas.microsoft.com/office/drawing/2014/main" id="{C0813CDD-7031-45C4-8FBE-2715BB5AD2B9}"/>
              </a:ext>
            </a:extLst>
          </p:cNvPr>
          <p:cNvSpPr txBox="1">
            <a:spLocks/>
          </p:cNvSpPr>
          <p:nvPr/>
        </p:nvSpPr>
        <p:spPr>
          <a:xfrm>
            <a:off x="4585177" y="2963886"/>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000" b="1" dirty="0">
                <a:cs typeface="Arial" panose="020B0604020202020204" pitchFamily="34" charset="0"/>
              </a:rPr>
              <a:t>Programmation et  entraînement</a:t>
            </a:r>
          </a:p>
          <a:p>
            <a:endParaRPr lang="fr-FR" sz="3000" b="1" dirty="0">
              <a:cs typeface="Arial" panose="020B0604020202020204" pitchFamily="34" charset="0"/>
            </a:endParaRPr>
          </a:p>
        </p:txBody>
      </p:sp>
      <p:sp>
        <p:nvSpPr>
          <p:cNvPr id="32" name="Sous-titre 2">
            <a:extLst>
              <a:ext uri="{FF2B5EF4-FFF2-40B4-BE49-F238E27FC236}">
                <a16:creationId xmlns:a16="http://schemas.microsoft.com/office/drawing/2014/main" id="{3F41ED75-838D-4DB6-8AE5-BC4BAAB8C9C8}"/>
              </a:ext>
            </a:extLst>
          </p:cNvPr>
          <p:cNvSpPr txBox="1">
            <a:spLocks/>
          </p:cNvSpPr>
          <p:nvPr/>
        </p:nvSpPr>
        <p:spPr>
          <a:xfrm>
            <a:off x="8445470" y="3074168"/>
            <a:ext cx="3064933"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000" b="1" dirty="0">
                <a:cs typeface="Arial" panose="020B0604020202020204" pitchFamily="34" charset="0"/>
              </a:rPr>
              <a:t>Assurance qualité</a:t>
            </a:r>
          </a:p>
          <a:p>
            <a:endParaRPr lang="fr-FR" sz="3000" b="1" dirty="0">
              <a:cs typeface="Arial" panose="020B0604020202020204" pitchFamily="34" charset="0"/>
            </a:endParaRPr>
          </a:p>
        </p:txBody>
      </p:sp>
      <p:sp>
        <p:nvSpPr>
          <p:cNvPr id="34" name="Sous-titre 2">
            <a:extLst>
              <a:ext uri="{FF2B5EF4-FFF2-40B4-BE49-F238E27FC236}">
                <a16:creationId xmlns:a16="http://schemas.microsoft.com/office/drawing/2014/main" id="{36E71016-86BD-4E75-800C-F1CFF790B810}"/>
              </a:ext>
            </a:extLst>
          </p:cNvPr>
          <p:cNvSpPr txBox="1">
            <a:spLocks/>
          </p:cNvSpPr>
          <p:nvPr/>
        </p:nvSpPr>
        <p:spPr>
          <a:xfrm>
            <a:off x="1246698" y="4016817"/>
            <a:ext cx="1843990"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cs typeface="Arial" panose="020B0604020202020204" pitchFamily="34" charset="0"/>
              </a:rPr>
              <a:t>5 JP</a:t>
            </a:r>
            <a:endParaRPr lang="fr-FR" i="1" dirty="0">
              <a:cs typeface="Arial" panose="020B0604020202020204" pitchFamily="34" charset="0"/>
            </a:endParaRPr>
          </a:p>
          <a:p>
            <a:endParaRPr lang="fr-FR" i="1" dirty="0">
              <a:cs typeface="Arial" panose="020B0604020202020204" pitchFamily="34" charset="0"/>
            </a:endParaRPr>
          </a:p>
        </p:txBody>
      </p:sp>
      <p:sp>
        <p:nvSpPr>
          <p:cNvPr id="35" name="Sous-titre 2">
            <a:extLst>
              <a:ext uri="{FF2B5EF4-FFF2-40B4-BE49-F238E27FC236}">
                <a16:creationId xmlns:a16="http://schemas.microsoft.com/office/drawing/2014/main" id="{6D9C379C-29EB-44AB-A635-1447F7D26B2B}"/>
              </a:ext>
            </a:extLst>
          </p:cNvPr>
          <p:cNvSpPr txBox="1">
            <a:spLocks/>
          </p:cNvSpPr>
          <p:nvPr/>
        </p:nvSpPr>
        <p:spPr>
          <a:xfrm>
            <a:off x="625785" y="5803416"/>
            <a:ext cx="5689600"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fr-FR" dirty="0">
                <a:cs typeface="Arial" panose="020B0604020202020204" pitchFamily="34" charset="0"/>
              </a:rPr>
              <a:t>1 JP = 1 jour-personne = 1000$</a:t>
            </a:r>
          </a:p>
          <a:p>
            <a:pPr algn="l"/>
            <a:endParaRPr lang="fr-FR" dirty="0">
              <a:cs typeface="Arial" panose="020B0604020202020204" pitchFamily="34" charset="0"/>
            </a:endParaRPr>
          </a:p>
        </p:txBody>
      </p:sp>
      <p:sp>
        <p:nvSpPr>
          <p:cNvPr id="36" name="Sous-titre 2">
            <a:extLst>
              <a:ext uri="{FF2B5EF4-FFF2-40B4-BE49-F238E27FC236}">
                <a16:creationId xmlns:a16="http://schemas.microsoft.com/office/drawing/2014/main" id="{1F5D4789-CA48-4C6A-8806-B6B836833DBC}"/>
              </a:ext>
            </a:extLst>
          </p:cNvPr>
          <p:cNvSpPr txBox="1">
            <a:spLocks/>
          </p:cNvSpPr>
          <p:nvPr/>
        </p:nvSpPr>
        <p:spPr>
          <a:xfrm>
            <a:off x="5195648" y="4004161"/>
            <a:ext cx="1843990"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cs typeface="Arial" panose="020B0604020202020204" pitchFamily="34" charset="0"/>
              </a:rPr>
              <a:t>20 JP</a:t>
            </a:r>
            <a:endParaRPr lang="fr-FR" i="1" dirty="0">
              <a:cs typeface="Arial" panose="020B0604020202020204" pitchFamily="34" charset="0"/>
            </a:endParaRPr>
          </a:p>
          <a:p>
            <a:endParaRPr lang="fr-FR" i="1" dirty="0">
              <a:cs typeface="Arial" panose="020B0604020202020204" pitchFamily="34" charset="0"/>
            </a:endParaRPr>
          </a:p>
        </p:txBody>
      </p:sp>
      <p:sp>
        <p:nvSpPr>
          <p:cNvPr id="37" name="Sous-titre 2">
            <a:extLst>
              <a:ext uri="{FF2B5EF4-FFF2-40B4-BE49-F238E27FC236}">
                <a16:creationId xmlns:a16="http://schemas.microsoft.com/office/drawing/2014/main" id="{8E0F4081-3070-4F67-AC22-0FA615E8DB56}"/>
              </a:ext>
            </a:extLst>
          </p:cNvPr>
          <p:cNvSpPr txBox="1">
            <a:spLocks/>
          </p:cNvSpPr>
          <p:nvPr/>
        </p:nvSpPr>
        <p:spPr>
          <a:xfrm>
            <a:off x="8987666" y="3981223"/>
            <a:ext cx="1843990" cy="7071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cs typeface="Arial" panose="020B0604020202020204" pitchFamily="34" charset="0"/>
              </a:rPr>
              <a:t>5 JP</a:t>
            </a:r>
            <a:endParaRPr lang="fr-FR" i="1" dirty="0">
              <a:cs typeface="Arial" panose="020B0604020202020204" pitchFamily="34" charset="0"/>
            </a:endParaRPr>
          </a:p>
          <a:p>
            <a:endParaRPr lang="fr-FR" i="1" dirty="0">
              <a:cs typeface="Arial" panose="020B0604020202020204" pitchFamily="34" charset="0"/>
            </a:endParaRPr>
          </a:p>
        </p:txBody>
      </p:sp>
      <p:sp>
        <p:nvSpPr>
          <p:cNvPr id="8" name="Flèche : droite rayée 7">
            <a:extLst>
              <a:ext uri="{FF2B5EF4-FFF2-40B4-BE49-F238E27FC236}">
                <a16:creationId xmlns:a16="http://schemas.microsoft.com/office/drawing/2014/main" id="{6B2A231C-BF9D-43C8-9D4F-DAF946492FBC}"/>
              </a:ext>
            </a:extLst>
          </p:cNvPr>
          <p:cNvSpPr/>
          <p:nvPr/>
        </p:nvSpPr>
        <p:spPr>
          <a:xfrm>
            <a:off x="3830158" y="3179792"/>
            <a:ext cx="613489" cy="498413"/>
          </a:xfrm>
          <a:prstGeom prst="stripedRightArrow">
            <a:avLst/>
          </a:prstGeom>
          <a:solidFill>
            <a:srgbClr val="77593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8" name="Flèche : droite rayée 37">
            <a:extLst>
              <a:ext uri="{FF2B5EF4-FFF2-40B4-BE49-F238E27FC236}">
                <a16:creationId xmlns:a16="http://schemas.microsoft.com/office/drawing/2014/main" id="{5379994D-F677-4105-8E8E-459A6FAC5588}"/>
              </a:ext>
            </a:extLst>
          </p:cNvPr>
          <p:cNvSpPr/>
          <p:nvPr/>
        </p:nvSpPr>
        <p:spPr>
          <a:xfrm>
            <a:off x="7773942" y="3193251"/>
            <a:ext cx="613489" cy="498413"/>
          </a:xfrm>
          <a:prstGeom prst="stripedRightArrow">
            <a:avLst/>
          </a:prstGeom>
          <a:solidFill>
            <a:srgbClr val="77593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pic>
        <p:nvPicPr>
          <p:cNvPr id="40" name="Picture 4" descr="RÃ©sultats de recherche d'images pour Â«Â hello worldÂ Â»">
            <a:extLst>
              <a:ext uri="{FF2B5EF4-FFF2-40B4-BE49-F238E27FC236}">
                <a16:creationId xmlns:a16="http://schemas.microsoft.com/office/drawing/2014/main" id="{8E6BCA94-4C11-468A-996D-981F2950B2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31300" y="178833"/>
            <a:ext cx="1140911" cy="114091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45C1B9C1-ABB1-4F73-B371-D4FC380BF1FD}"/>
              </a:ext>
            </a:extLst>
          </p:cNvPr>
          <p:cNvSpPr/>
          <p:nvPr/>
        </p:nvSpPr>
        <p:spPr>
          <a:xfrm>
            <a:off x="8445470" y="4888278"/>
            <a:ext cx="3064934" cy="1191662"/>
          </a:xfrm>
          <a:prstGeom prst="rect">
            <a:avLst/>
          </a:prstGeom>
          <a:solidFill>
            <a:schemeClr val="bg1"/>
          </a:solidFill>
          <a:ln w="38100">
            <a:solidFill>
              <a:srgbClr val="C7A383"/>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a:p>
        </p:txBody>
      </p:sp>
      <p:sp>
        <p:nvSpPr>
          <p:cNvPr id="39" name="Sous-titre 2">
            <a:extLst>
              <a:ext uri="{FF2B5EF4-FFF2-40B4-BE49-F238E27FC236}">
                <a16:creationId xmlns:a16="http://schemas.microsoft.com/office/drawing/2014/main" id="{2A88E44A-5C56-4B86-B205-B8B445DAE965}"/>
              </a:ext>
            </a:extLst>
          </p:cNvPr>
          <p:cNvSpPr txBox="1">
            <a:spLocks/>
          </p:cNvSpPr>
          <p:nvPr/>
        </p:nvSpPr>
        <p:spPr>
          <a:xfrm>
            <a:off x="8387431" y="4995971"/>
            <a:ext cx="3064934" cy="94897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000" b="1" dirty="0">
                <a:solidFill>
                  <a:srgbClr val="77593D"/>
                </a:solidFill>
                <a:cs typeface="Arial" panose="020B0604020202020204" pitchFamily="34" charset="0"/>
              </a:rPr>
              <a:t>Coût :</a:t>
            </a:r>
            <a:endParaRPr lang="fr-FR" sz="2200" b="1" dirty="0">
              <a:solidFill>
                <a:srgbClr val="77593D"/>
              </a:solidFill>
              <a:cs typeface="Arial" panose="020B0604020202020204" pitchFamily="34" charset="0"/>
            </a:endParaRPr>
          </a:p>
          <a:p>
            <a:r>
              <a:rPr lang="fr-FR" sz="3000" b="1" dirty="0">
                <a:solidFill>
                  <a:srgbClr val="77593D"/>
                </a:solidFill>
                <a:cs typeface="Arial" panose="020B0604020202020204" pitchFamily="34" charset="0"/>
              </a:rPr>
              <a:t>30 JP= 30 000$</a:t>
            </a:r>
            <a:endParaRPr lang="fr-FR" sz="3000" dirty="0">
              <a:solidFill>
                <a:srgbClr val="77593D"/>
              </a:solidFill>
              <a:cs typeface="Arial" panose="020B0604020202020204" pitchFamily="34" charset="0"/>
            </a:endParaRPr>
          </a:p>
        </p:txBody>
      </p:sp>
    </p:spTree>
    <p:extLst>
      <p:ext uri="{BB962C8B-B14F-4D97-AF65-F5344CB8AC3E}">
        <p14:creationId xmlns:p14="http://schemas.microsoft.com/office/powerpoint/2010/main" val="1561733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AE08BFA9-75E4-8E40-9632-2FF506B1C0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Image 4">
            <a:extLst>
              <a:ext uri="{FF2B5EF4-FFF2-40B4-BE49-F238E27FC236}">
                <a16:creationId xmlns:a16="http://schemas.microsoft.com/office/drawing/2014/main" id="{FF41FEA8-8D0D-436B-9015-9F70EC117CF9}"/>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21587" r="3650" b="24567"/>
          <a:stretch/>
        </p:blipFill>
        <p:spPr>
          <a:xfrm>
            <a:off x="9323614" y="236765"/>
            <a:ext cx="2637063" cy="4474028"/>
          </a:xfrm>
          <a:prstGeom prst="rect">
            <a:avLst/>
          </a:prstGeom>
        </p:spPr>
      </p:pic>
      <p:pic>
        <p:nvPicPr>
          <p:cNvPr id="7" name="Image 4">
            <a:extLst>
              <a:ext uri="{FF2B5EF4-FFF2-40B4-BE49-F238E27FC236}">
                <a16:creationId xmlns:a16="http://schemas.microsoft.com/office/drawing/2014/main" id="{D1AECD2E-B9DE-473F-A12F-C39900E8EF15}"/>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21587" r="3650" b="24567"/>
          <a:stretch/>
        </p:blipFill>
        <p:spPr>
          <a:xfrm>
            <a:off x="7043057" y="236765"/>
            <a:ext cx="2637063" cy="4474028"/>
          </a:xfrm>
          <a:prstGeom prst="rect">
            <a:avLst/>
          </a:prstGeom>
        </p:spPr>
      </p:pic>
      <p:pic>
        <p:nvPicPr>
          <p:cNvPr id="8" name="Image 4">
            <a:extLst>
              <a:ext uri="{FF2B5EF4-FFF2-40B4-BE49-F238E27FC236}">
                <a16:creationId xmlns:a16="http://schemas.microsoft.com/office/drawing/2014/main" id="{EF5C36BB-4835-4540-817A-95D6EB5325D1}"/>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21587" r="3650" b="24567"/>
          <a:stretch/>
        </p:blipFill>
        <p:spPr>
          <a:xfrm>
            <a:off x="4566557" y="236765"/>
            <a:ext cx="2637063" cy="4474028"/>
          </a:xfrm>
          <a:prstGeom prst="rect">
            <a:avLst/>
          </a:prstGeom>
        </p:spPr>
      </p:pic>
      <p:pic>
        <p:nvPicPr>
          <p:cNvPr id="9" name="Image 4">
            <a:extLst>
              <a:ext uri="{FF2B5EF4-FFF2-40B4-BE49-F238E27FC236}">
                <a16:creationId xmlns:a16="http://schemas.microsoft.com/office/drawing/2014/main" id="{3B20F05E-9E76-4FD8-B4C0-507DE39D3D32}"/>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21587" r="3650" b="24567"/>
          <a:stretch/>
        </p:blipFill>
        <p:spPr>
          <a:xfrm>
            <a:off x="2286000" y="236765"/>
            <a:ext cx="2637063" cy="4474028"/>
          </a:xfrm>
          <a:prstGeom prst="rect">
            <a:avLst/>
          </a:prstGeom>
        </p:spPr>
      </p:pic>
      <p:pic>
        <p:nvPicPr>
          <p:cNvPr id="10" name="Image 4">
            <a:extLst>
              <a:ext uri="{FF2B5EF4-FFF2-40B4-BE49-F238E27FC236}">
                <a16:creationId xmlns:a16="http://schemas.microsoft.com/office/drawing/2014/main" id="{17603C6E-D09E-495E-87EF-A52198360566}"/>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21587" r="3650" b="24567"/>
          <a:stretch/>
        </p:blipFill>
        <p:spPr>
          <a:xfrm>
            <a:off x="231323" y="236765"/>
            <a:ext cx="2637063" cy="4474028"/>
          </a:xfrm>
          <a:prstGeom prst="rect">
            <a:avLst/>
          </a:prstGeom>
        </p:spPr>
      </p:pic>
      <p:pic>
        <p:nvPicPr>
          <p:cNvPr id="11" name="Image 4">
            <a:extLst>
              <a:ext uri="{FF2B5EF4-FFF2-40B4-BE49-F238E27FC236}">
                <a16:creationId xmlns:a16="http://schemas.microsoft.com/office/drawing/2014/main" id="{9EBBA90E-09AD-41F9-9272-E768C2A93FB1}"/>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5382986" y="3381455"/>
            <a:ext cx="2637063" cy="1940379"/>
          </a:xfrm>
          <a:prstGeom prst="rect">
            <a:avLst/>
          </a:prstGeom>
        </p:spPr>
      </p:pic>
      <p:pic>
        <p:nvPicPr>
          <p:cNvPr id="12" name="Image 4">
            <a:extLst>
              <a:ext uri="{FF2B5EF4-FFF2-40B4-BE49-F238E27FC236}">
                <a16:creationId xmlns:a16="http://schemas.microsoft.com/office/drawing/2014/main" id="{03E80CFC-8B38-445F-9DEA-42CF65C5238B}"/>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2967718" y="3462645"/>
            <a:ext cx="2637063" cy="1940379"/>
          </a:xfrm>
          <a:prstGeom prst="rect">
            <a:avLst/>
          </a:prstGeom>
        </p:spPr>
      </p:pic>
      <p:pic>
        <p:nvPicPr>
          <p:cNvPr id="13" name="Image 4">
            <a:extLst>
              <a:ext uri="{FF2B5EF4-FFF2-40B4-BE49-F238E27FC236}">
                <a16:creationId xmlns:a16="http://schemas.microsoft.com/office/drawing/2014/main" id="{2A3CBEE6-4A16-4219-A4E2-5CF1095BDF62}"/>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219758" y="4695858"/>
            <a:ext cx="2637063" cy="1940379"/>
          </a:xfrm>
          <a:prstGeom prst="rect">
            <a:avLst/>
          </a:prstGeom>
        </p:spPr>
      </p:pic>
      <p:pic>
        <p:nvPicPr>
          <p:cNvPr id="14" name="Image 4">
            <a:extLst>
              <a:ext uri="{FF2B5EF4-FFF2-40B4-BE49-F238E27FC236}">
                <a16:creationId xmlns:a16="http://schemas.microsoft.com/office/drawing/2014/main" id="{5E3D9F3C-8947-49D0-A78B-1ED0F088958B}"/>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2540454" y="4703326"/>
            <a:ext cx="2637063" cy="1940379"/>
          </a:xfrm>
          <a:prstGeom prst="rect">
            <a:avLst/>
          </a:prstGeom>
        </p:spPr>
      </p:pic>
      <p:pic>
        <p:nvPicPr>
          <p:cNvPr id="15" name="Image 4">
            <a:extLst>
              <a:ext uri="{FF2B5EF4-FFF2-40B4-BE49-F238E27FC236}">
                <a16:creationId xmlns:a16="http://schemas.microsoft.com/office/drawing/2014/main" id="{B8F392AC-7C53-41A9-893B-12F002FC89E9}"/>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5138738" y="4695857"/>
            <a:ext cx="2637063" cy="1940379"/>
          </a:xfrm>
          <a:prstGeom prst="rect">
            <a:avLst/>
          </a:prstGeom>
        </p:spPr>
      </p:pic>
      <p:pic>
        <p:nvPicPr>
          <p:cNvPr id="16" name="Image 4">
            <a:extLst>
              <a:ext uri="{FF2B5EF4-FFF2-40B4-BE49-F238E27FC236}">
                <a16:creationId xmlns:a16="http://schemas.microsoft.com/office/drawing/2014/main" id="{D5AD2500-4279-473B-91DE-96922446D546}"/>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7760834" y="4695856"/>
            <a:ext cx="2637063" cy="1940379"/>
          </a:xfrm>
          <a:prstGeom prst="rect">
            <a:avLst/>
          </a:prstGeom>
        </p:spPr>
      </p:pic>
      <p:pic>
        <p:nvPicPr>
          <p:cNvPr id="17" name="Image 4">
            <a:extLst>
              <a:ext uri="{FF2B5EF4-FFF2-40B4-BE49-F238E27FC236}">
                <a16:creationId xmlns:a16="http://schemas.microsoft.com/office/drawing/2014/main" id="{0D1BD988-3CA1-4E41-BD0F-6688E1A598CE}"/>
              </a:ext>
            </a:extLst>
          </p:cNvPr>
          <p:cNvPicPr>
            <a:picLocks noChangeAspect="1"/>
          </p:cNvPicPr>
          <p:nvPr/>
        </p:nvPicPr>
        <p:blipFill rotWithShape="1">
          <a:blip r:embed="rId3">
            <a:extLst>
              <a:ext uri="{28A0092B-C50C-407E-A947-70E740481C1C}">
                <a14:useLocalDpi xmlns:a14="http://schemas.microsoft.com/office/drawing/2010/main" val="0"/>
              </a:ext>
            </a:extLst>
          </a:blip>
          <a:srcRect l="69643" t="52080" r="3650" b="24567"/>
          <a:stretch/>
        </p:blipFill>
        <p:spPr>
          <a:xfrm>
            <a:off x="9332459" y="4680856"/>
            <a:ext cx="2637063" cy="1940379"/>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1589685" y="4632228"/>
            <a:ext cx="9144000" cy="477430"/>
          </a:xfrm>
        </p:spPr>
        <p:txBody>
          <a:bodyPr>
            <a:normAutofit fontScale="90000"/>
          </a:bodyPr>
          <a:lstStyle/>
          <a:p>
            <a:r>
              <a:rPr lang="fr-CA" sz="4000" dirty="0">
                <a:solidFill>
                  <a:schemeClr val="bg1"/>
                </a:solidFill>
                <a:latin typeface="Arial" panose="020B0604020202020204" pitchFamily="34" charset="0"/>
                <a:cs typeface="Arial" panose="020B0604020202020204" pitchFamily="34" charset="0"/>
              </a:rPr>
              <a:t>Merci de votre attention</a:t>
            </a:r>
            <a:endParaRPr lang="fr-FR" sz="4000" dirty="0">
              <a:solidFill>
                <a:schemeClr val="bg1"/>
              </a:solidFill>
              <a:latin typeface="Arial" panose="020B0604020202020204" pitchFamily="34" charset="0"/>
              <a:cs typeface="Arial" panose="020B0604020202020204" pitchFamily="34" charset="0"/>
            </a:endParaRPr>
          </a:p>
        </p:txBody>
      </p:sp>
      <p:sp>
        <p:nvSpPr>
          <p:cNvPr id="3" name="Sous-titre 2">
            <a:extLst>
              <a:ext uri="{FF2B5EF4-FFF2-40B4-BE49-F238E27FC236}">
                <a16:creationId xmlns:a16="http://schemas.microsoft.com/office/drawing/2014/main" id="{850F5A3F-DD66-DA48-AC89-20D8B8AA5B89}"/>
              </a:ext>
            </a:extLst>
          </p:cNvPr>
          <p:cNvSpPr>
            <a:spLocks noGrp="1"/>
          </p:cNvSpPr>
          <p:nvPr>
            <p:ph type="subTitle" idx="1"/>
          </p:nvPr>
        </p:nvSpPr>
        <p:spPr>
          <a:xfrm>
            <a:off x="1549853" y="5231695"/>
            <a:ext cx="9183831" cy="1047545"/>
          </a:xfrm>
        </p:spPr>
        <p:txBody>
          <a:bodyPr>
            <a:noAutofit/>
          </a:bodyPr>
          <a:lstStyle/>
          <a:p>
            <a:r>
              <a:rPr lang="fr-CA" dirty="0">
                <a:solidFill>
                  <a:schemeClr val="bg1"/>
                </a:solidFill>
                <a:latin typeface="Arial" panose="020B0604020202020204" pitchFamily="34" charset="0"/>
                <a:cs typeface="Arial" panose="020B0604020202020204" pitchFamily="34" charset="0"/>
              </a:rPr>
              <a:t>SimonCoulombe@gmail.com</a:t>
            </a:r>
          </a:p>
          <a:p>
            <a:r>
              <a:rPr lang="fr-CA" dirty="0">
                <a:solidFill>
                  <a:schemeClr val="bg1"/>
                </a:solidFill>
                <a:latin typeface="Arial" panose="020B0604020202020204" pitchFamily="34" charset="0"/>
                <a:cs typeface="Arial" panose="020B0604020202020204" pitchFamily="34" charset="0"/>
              </a:rPr>
              <a:t>(418) 835-4900 #552-2012</a:t>
            </a:r>
            <a:endParaRPr lang="fr-FR" dirty="0">
              <a:solidFill>
                <a:schemeClr val="bg1"/>
              </a:solidFill>
              <a:latin typeface="Arial" panose="020B0604020202020204" pitchFamily="34" charset="0"/>
              <a:cs typeface="Arial" panose="020B0604020202020204" pitchFamily="34" charset="0"/>
            </a:endParaRPr>
          </a:p>
        </p:txBody>
      </p:sp>
      <p:pic>
        <p:nvPicPr>
          <p:cNvPr id="2052" name="Picture 4" descr="RÃ©sultats de recherche d'images pour Â«Â hello worldÂ Â»">
            <a:extLst>
              <a:ext uri="{FF2B5EF4-FFF2-40B4-BE49-F238E27FC236}">
                <a16:creationId xmlns:a16="http://schemas.microsoft.com/office/drawing/2014/main" id="{88B2961B-FDDE-4460-BAD2-D47EAC16F1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5209" y="1454976"/>
            <a:ext cx="2857500" cy="28575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0589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4462E60E-2636-4A45-8CCB-90B3743BC3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4107A7D-98B2-504F-B2C4-655A909B7588}"/>
              </a:ext>
            </a:extLst>
          </p:cNvPr>
          <p:cNvSpPr>
            <a:spLocks noGrp="1"/>
          </p:cNvSpPr>
          <p:nvPr>
            <p:ph type="ctrTitle"/>
          </p:nvPr>
        </p:nvSpPr>
        <p:spPr>
          <a:xfrm>
            <a:off x="595149" y="848066"/>
            <a:ext cx="5831659" cy="674742"/>
          </a:xfrm>
        </p:spPr>
        <p:txBody>
          <a:bodyPr>
            <a:noAutofit/>
          </a:bodyPr>
          <a:lstStyle/>
          <a:p>
            <a:pPr algn="l"/>
            <a:r>
              <a:rPr lang="fr-CA" sz="3200" dirty="0">
                <a:latin typeface="Arial" panose="020B0604020202020204" pitchFamily="34" charset="0"/>
                <a:cs typeface="Arial" panose="020B0604020202020204" pitchFamily="34" charset="0"/>
              </a:rPr>
              <a:t>Annexe: le modèle Desjardins démasqué?</a:t>
            </a:r>
            <a:endParaRPr lang="fr-FR" sz="3200" dirty="0">
              <a:latin typeface="Arial" panose="020B0604020202020204" pitchFamily="34" charset="0"/>
              <a:cs typeface="Arial" panose="020B0604020202020204" pitchFamily="34" charset="0"/>
            </a:endParaRPr>
          </a:p>
        </p:txBody>
      </p:sp>
      <p:pic>
        <p:nvPicPr>
          <p:cNvPr id="7" name="Image 5">
            <a:extLst>
              <a:ext uri="{FF2B5EF4-FFF2-40B4-BE49-F238E27FC236}">
                <a16:creationId xmlns:a16="http://schemas.microsoft.com/office/drawing/2014/main" id="{4902DAC5-6800-40CD-B28C-4E9C51B7FBD6}"/>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50495" y="412378"/>
            <a:ext cx="5202374" cy="231882"/>
          </a:xfrm>
          <a:prstGeom prst="rect">
            <a:avLst/>
          </a:prstGeom>
        </p:spPr>
      </p:pic>
      <p:pic>
        <p:nvPicPr>
          <p:cNvPr id="9" name="Image 5">
            <a:extLst>
              <a:ext uri="{FF2B5EF4-FFF2-40B4-BE49-F238E27FC236}">
                <a16:creationId xmlns:a16="http://schemas.microsoft.com/office/drawing/2014/main" id="{84638F26-9A18-4C4D-BD31-717A4AE49234}"/>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603250"/>
            <a:ext cx="5202374" cy="231882"/>
          </a:xfrm>
          <a:prstGeom prst="rect">
            <a:avLst/>
          </a:prstGeom>
        </p:spPr>
      </p:pic>
      <p:pic>
        <p:nvPicPr>
          <p:cNvPr id="10" name="Image 5">
            <a:extLst>
              <a:ext uri="{FF2B5EF4-FFF2-40B4-BE49-F238E27FC236}">
                <a16:creationId xmlns:a16="http://schemas.microsoft.com/office/drawing/2014/main" id="{4A7D61DB-AE40-4329-B48D-9028BDEBC64D}"/>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620015" y="778060"/>
            <a:ext cx="5202374" cy="231882"/>
          </a:xfrm>
          <a:prstGeom prst="rect">
            <a:avLst/>
          </a:prstGeom>
        </p:spPr>
      </p:pic>
      <p:pic>
        <p:nvPicPr>
          <p:cNvPr id="11" name="Image 5">
            <a:extLst>
              <a:ext uri="{FF2B5EF4-FFF2-40B4-BE49-F238E27FC236}">
                <a16:creationId xmlns:a16="http://schemas.microsoft.com/office/drawing/2014/main" id="{32C6FEC2-E366-4A74-BCE8-D2C455A8D229}"/>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04193" y="1087862"/>
            <a:ext cx="5202374" cy="231882"/>
          </a:xfrm>
          <a:prstGeom prst="rect">
            <a:avLst/>
          </a:prstGeom>
        </p:spPr>
      </p:pic>
      <p:pic>
        <p:nvPicPr>
          <p:cNvPr id="13" name="Image 5">
            <a:extLst>
              <a:ext uri="{FF2B5EF4-FFF2-40B4-BE49-F238E27FC236}">
                <a16:creationId xmlns:a16="http://schemas.microsoft.com/office/drawing/2014/main" id="{E44BDF4B-876F-44FC-8130-0C3489309165}"/>
              </a:ext>
            </a:extLst>
          </p:cNvPr>
          <p:cNvPicPr>
            <a:picLocks noChangeAspect="1"/>
          </p:cNvPicPr>
          <p:nvPr/>
        </p:nvPicPr>
        <p:blipFill rotWithShape="1">
          <a:blip r:embed="rId3">
            <a:extLst>
              <a:ext uri="{28A0092B-C50C-407E-A947-70E740481C1C}">
                <a14:useLocalDpi xmlns:a14="http://schemas.microsoft.com/office/drawing/2010/main" val="0"/>
              </a:ext>
            </a:extLst>
          </a:blip>
          <a:srcRect l="54997" t="3283" r="2333" b="93335"/>
          <a:stretch/>
        </p:blipFill>
        <p:spPr>
          <a:xfrm>
            <a:off x="6723535" y="913052"/>
            <a:ext cx="5202374" cy="231882"/>
          </a:xfrm>
          <a:prstGeom prst="rect">
            <a:avLst/>
          </a:prstGeom>
        </p:spPr>
      </p:pic>
      <p:sp>
        <p:nvSpPr>
          <p:cNvPr id="5" name="TextBox 4">
            <a:extLst>
              <a:ext uri="{FF2B5EF4-FFF2-40B4-BE49-F238E27FC236}">
                <a16:creationId xmlns:a16="http://schemas.microsoft.com/office/drawing/2014/main" id="{3F847E8C-D70E-4EBB-9BD1-F246D25D8094}"/>
              </a:ext>
            </a:extLst>
          </p:cNvPr>
          <p:cNvSpPr txBox="1"/>
          <p:nvPr/>
        </p:nvSpPr>
        <p:spPr>
          <a:xfrm>
            <a:off x="6337122" y="524901"/>
            <a:ext cx="4561840" cy="646331"/>
          </a:xfrm>
          <a:prstGeom prst="rect">
            <a:avLst/>
          </a:prstGeom>
          <a:noFill/>
        </p:spPr>
        <p:txBody>
          <a:bodyPr wrap="square" rtlCol="0">
            <a:spAutoFit/>
          </a:bodyPr>
          <a:lstStyle/>
          <a:p>
            <a:pPr algn="ctr"/>
            <a:r>
              <a:rPr lang="fr-CA" sz="3600" dirty="0">
                <a:solidFill>
                  <a:schemeClr val="bg1"/>
                </a:solidFill>
              </a:rPr>
              <a:t>Data Cup 2018</a:t>
            </a:r>
          </a:p>
        </p:txBody>
      </p:sp>
      <p:sp>
        <p:nvSpPr>
          <p:cNvPr id="15" name="Rectangle 14">
            <a:extLst>
              <a:ext uri="{FF2B5EF4-FFF2-40B4-BE49-F238E27FC236}">
                <a16:creationId xmlns:a16="http://schemas.microsoft.com/office/drawing/2014/main" id="{FACF73E2-35FE-4B9B-B253-07BBCEEC73A3}"/>
              </a:ext>
            </a:extLst>
          </p:cNvPr>
          <p:cNvSpPr/>
          <p:nvPr/>
        </p:nvSpPr>
        <p:spPr>
          <a:xfrm>
            <a:off x="7306385" y="1611119"/>
            <a:ext cx="4203673" cy="4422317"/>
          </a:xfrm>
          <a:prstGeom prst="rect">
            <a:avLst/>
          </a:prstGeom>
          <a:solidFill>
            <a:srgbClr val="E0D0C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fr-CA" dirty="0"/>
          </a:p>
        </p:txBody>
      </p:sp>
      <p:sp>
        <p:nvSpPr>
          <p:cNvPr id="17" name="Sous-titre 2">
            <a:extLst>
              <a:ext uri="{FF2B5EF4-FFF2-40B4-BE49-F238E27FC236}">
                <a16:creationId xmlns:a16="http://schemas.microsoft.com/office/drawing/2014/main" id="{E853FF47-831E-46F1-B0CA-1648DB806C52}"/>
              </a:ext>
            </a:extLst>
          </p:cNvPr>
          <p:cNvSpPr>
            <a:spLocks noGrp="1"/>
          </p:cNvSpPr>
          <p:nvPr>
            <p:ph type="subTitle" idx="1"/>
          </p:nvPr>
        </p:nvSpPr>
        <p:spPr>
          <a:xfrm>
            <a:off x="7283288" y="1896643"/>
            <a:ext cx="4249865" cy="4099448"/>
          </a:xfrm>
        </p:spPr>
        <p:txBody>
          <a:bodyPr>
            <a:noAutofit/>
          </a:bodyPr>
          <a:lstStyle/>
          <a:p>
            <a:pPr marL="342900" indent="-342900" algn="l">
              <a:spcBef>
                <a:spcPts val="600"/>
              </a:spcBef>
              <a:buFont typeface="Arial" panose="020B0604020202020204" pitchFamily="34" charset="0"/>
              <a:buChar char="•"/>
            </a:pPr>
            <a:r>
              <a:rPr lang="fr-FR" sz="2200" dirty="0">
                <a:cs typeface="Arial" panose="020B0604020202020204" pitchFamily="34" charset="0"/>
              </a:rPr>
              <a:t>L’échantillon test a la même forme avec une forte baisse du taux de défaut au 46</a:t>
            </a:r>
            <a:r>
              <a:rPr lang="fr-FR" sz="2200" baseline="30000" dirty="0">
                <a:cs typeface="Arial" panose="020B0604020202020204" pitchFamily="34" charset="0"/>
              </a:rPr>
              <a:t>e</a:t>
            </a:r>
            <a:r>
              <a:rPr lang="fr-FR" sz="2200" dirty="0">
                <a:cs typeface="Arial" panose="020B0604020202020204" pitchFamily="34" charset="0"/>
              </a:rPr>
              <a:t> percentile.</a:t>
            </a:r>
          </a:p>
          <a:p>
            <a:pPr marL="342900" indent="-342900" algn="l">
              <a:spcBef>
                <a:spcPts val="600"/>
              </a:spcBef>
              <a:buFont typeface="Arial" panose="020B0604020202020204" pitchFamily="34" charset="0"/>
              <a:buChar char="•"/>
            </a:pPr>
            <a:endParaRPr lang="fr-FR" sz="2200" dirty="0">
              <a:cs typeface="Arial" panose="020B0604020202020204" pitchFamily="34" charset="0"/>
            </a:endParaRPr>
          </a:p>
          <a:p>
            <a:pPr marL="342900" indent="-342900" algn="l">
              <a:spcBef>
                <a:spcPts val="600"/>
              </a:spcBef>
              <a:buFont typeface="Arial" panose="020B0604020202020204" pitchFamily="34" charset="0"/>
              <a:buChar char="•"/>
            </a:pPr>
            <a:r>
              <a:rPr lang="fr-FR" sz="2200" dirty="0">
                <a:cs typeface="Arial" panose="020B0604020202020204" pitchFamily="34" charset="0"/>
              </a:rPr>
              <a:t>Probablement une séparation homme/femme  ou Visa/Mastercard</a:t>
            </a:r>
          </a:p>
          <a:p>
            <a:pPr marL="342900" indent="-342900" algn="l">
              <a:spcBef>
                <a:spcPts val="600"/>
              </a:spcBef>
              <a:buFont typeface="Arial" panose="020B0604020202020204" pitchFamily="34" charset="0"/>
              <a:buChar char="•"/>
            </a:pPr>
            <a:endParaRPr lang="fr-FR" sz="2200" dirty="0">
              <a:cs typeface="Arial" panose="020B0604020202020204" pitchFamily="34" charset="0"/>
            </a:endParaRPr>
          </a:p>
          <a:p>
            <a:pPr marL="342900" indent="-342900" algn="l">
              <a:spcBef>
                <a:spcPts val="600"/>
              </a:spcBef>
              <a:buFont typeface="Arial" panose="020B0604020202020204" pitchFamily="34" charset="0"/>
              <a:buChar char="•"/>
            </a:pPr>
            <a:r>
              <a:rPr lang="fr-FR" sz="2200" dirty="0">
                <a:cs typeface="Arial" panose="020B0604020202020204" pitchFamily="34" charset="0"/>
              </a:rPr>
              <a:t>Le AUC du premier groupe est de 0.60 et celui du second groupe de 0.62</a:t>
            </a:r>
          </a:p>
          <a:p>
            <a:pPr marL="342900" indent="-342900" algn="l">
              <a:spcBef>
                <a:spcPts val="600"/>
              </a:spcBef>
              <a:buFont typeface="Arial" panose="020B0604020202020204" pitchFamily="34" charset="0"/>
              <a:buChar char="•"/>
            </a:pPr>
            <a:endParaRPr lang="fr-FR" sz="2200" dirty="0">
              <a:cs typeface="Arial" panose="020B0604020202020204" pitchFamily="34" charset="0"/>
            </a:endParaRPr>
          </a:p>
          <a:p>
            <a:pPr algn="l"/>
            <a:endParaRPr lang="fr-FR" sz="2200" dirty="0">
              <a:cs typeface="Arial" panose="020B0604020202020204" pitchFamily="34" charset="0"/>
            </a:endParaRPr>
          </a:p>
          <a:p>
            <a:pPr algn="l"/>
            <a:endParaRPr lang="fr-FR" sz="2200" dirty="0">
              <a:cs typeface="Arial" panose="020B0604020202020204" pitchFamily="34" charset="0"/>
            </a:endParaRPr>
          </a:p>
        </p:txBody>
      </p:sp>
      <p:pic>
        <p:nvPicPr>
          <p:cNvPr id="21" name="Picture 4" descr="RÃ©sultats de recherche d'images pour Â«Â hello worldÂ Â»">
            <a:extLst>
              <a:ext uri="{FF2B5EF4-FFF2-40B4-BE49-F238E27FC236}">
                <a16:creationId xmlns:a16="http://schemas.microsoft.com/office/drawing/2014/main" id="{E9549E07-A891-4D54-AD1D-78E30D9D92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31300" y="178833"/>
            <a:ext cx="1140911" cy="1140911"/>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4" name="Image 13">
            <a:extLst>
              <a:ext uri="{FF2B5EF4-FFF2-40B4-BE49-F238E27FC236}">
                <a16:creationId xmlns:a16="http://schemas.microsoft.com/office/drawing/2014/main" id="{B5DC930B-7C30-43EF-9C1D-558A166729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1762" y="1611119"/>
            <a:ext cx="6668431" cy="4115374"/>
          </a:xfrm>
          <a:prstGeom prst="rect">
            <a:avLst/>
          </a:prstGeom>
        </p:spPr>
      </p:pic>
    </p:spTree>
    <p:extLst>
      <p:ext uri="{BB962C8B-B14F-4D97-AF65-F5344CB8AC3E}">
        <p14:creationId xmlns:p14="http://schemas.microsoft.com/office/powerpoint/2010/main" val="91146708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459</TotalTime>
  <Words>1536</Words>
  <Application>Microsoft Office PowerPoint</Application>
  <PresentationFormat>Grand écran</PresentationFormat>
  <Paragraphs>112</Paragraphs>
  <Slides>7</Slides>
  <Notes>6</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7</vt:i4>
      </vt:variant>
    </vt:vector>
  </HeadingPairs>
  <TitlesOfParts>
    <vt:vector size="12" baseType="lpstr">
      <vt:lpstr>Arial</vt:lpstr>
      <vt:lpstr>Calibri</vt:lpstr>
      <vt:lpstr>Calibri Light</vt:lpstr>
      <vt:lpstr>Franklin Gothic Book</vt:lpstr>
      <vt:lpstr>Thème Office</vt:lpstr>
      <vt:lpstr>Data Cup 2018</vt:lpstr>
      <vt:lpstr>Sommaire</vt:lpstr>
      <vt:lpstr>Le modèle Helloworld permet des actions ciblées</vt:lpstr>
      <vt:lpstr>Ce n’est pas le fruit du hasard</vt:lpstr>
      <vt:lpstr>Et il est simple et peu coûteux à implanter…</vt:lpstr>
      <vt:lpstr>Merci de votre attention</vt:lpstr>
      <vt:lpstr>Annexe: le modèle Desjardins démasqué?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FORMATION CIRCUIT ZÉRO DÉCHET</dc:title>
  <dc:creator>Azoulay Delphine</dc:creator>
  <cp:lastModifiedBy>Aline</cp:lastModifiedBy>
  <cp:revision>66</cp:revision>
  <dcterms:created xsi:type="dcterms:W3CDTF">2018-07-18T18:51:52Z</dcterms:created>
  <dcterms:modified xsi:type="dcterms:W3CDTF">2018-07-24T15:05:25Z</dcterms:modified>
</cp:coreProperties>
</file>

<file path=docProps/thumbnail.jpeg>
</file>